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8.jp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82" r:id="rId3"/>
    <p:sldId id="281" r:id="rId4"/>
    <p:sldId id="294" r:id="rId5"/>
    <p:sldId id="273" r:id="rId6"/>
    <p:sldId id="279" r:id="rId7"/>
    <p:sldId id="275" r:id="rId8"/>
    <p:sldId id="280" r:id="rId9"/>
    <p:sldId id="547" r:id="rId10"/>
    <p:sldId id="544" r:id="rId11"/>
    <p:sldId id="543" r:id="rId12"/>
    <p:sldId id="546" r:id="rId13"/>
    <p:sldId id="545" r:id="rId14"/>
    <p:sldId id="257" r:id="rId15"/>
    <p:sldId id="259" r:id="rId16"/>
    <p:sldId id="266" r:id="rId17"/>
    <p:sldId id="293" r:id="rId18"/>
    <p:sldId id="290" r:id="rId19"/>
    <p:sldId id="29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B76"/>
    <a:srgbClr val="00ADA6"/>
    <a:srgbClr val="F2F2F2"/>
    <a:srgbClr val="FF4F37"/>
    <a:srgbClr val="0B111D"/>
    <a:srgbClr val="1D0A04"/>
    <a:srgbClr val="0049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614"/>
    <p:restoredTop sz="74219"/>
  </p:normalViewPr>
  <p:slideViewPr>
    <p:cSldViewPr snapToGrid="0" snapToObjects="1">
      <p:cViewPr varScale="1">
        <p:scale>
          <a:sx n="53" d="100"/>
          <a:sy n="53" d="100"/>
        </p:scale>
        <p:origin x="208" y="568"/>
      </p:cViewPr>
      <p:guideLst/>
    </p:cSldViewPr>
  </p:slideViewPr>
  <p:notesTextViewPr>
    <p:cViewPr>
      <p:scale>
        <a:sx n="175" d="100"/>
        <a:sy n="1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021CD3-5704-AC44-9060-B3777C3CE817}" type="datetimeFigureOut">
              <a:rPr lang="en-US" smtClean="0"/>
              <a:t>6/27/19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EFA1C1-8DC1-204B-A0B8-015ADE1ED569}" type="slidenum">
              <a:rPr lang="en-US" smtClean="0"/>
              <a:t>‹#›</a:t>
            </a:fld>
            <a:endParaRPr lang="en-US"/>
          </a:p>
        </p:txBody>
      </p:sp>
    </p:spTree>
    <p:extLst>
      <p:ext uri="{BB962C8B-B14F-4D97-AF65-F5344CB8AC3E}">
        <p14:creationId xmlns:p14="http://schemas.microsoft.com/office/powerpoint/2010/main" val="1706212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William Frey and I am a doctoral student in the </a:t>
            </a:r>
            <a:r>
              <a:rPr lang="en-US" dirty="0" err="1"/>
              <a:t>SAFElab</a:t>
            </a:r>
            <a:r>
              <a:rPr lang="en-US" dirty="0"/>
              <a:t> at Columbia University’s school of social work.</a:t>
            </a:r>
          </a:p>
          <a:p>
            <a:endParaRPr lang="en-US" dirty="0"/>
          </a:p>
          <a:p>
            <a:r>
              <a:rPr lang="en-US" dirty="0"/>
              <a:t>In the </a:t>
            </a:r>
            <a:r>
              <a:rPr lang="en-US" dirty="0" err="1"/>
              <a:t>SAFElab</a:t>
            </a:r>
            <a:r>
              <a:rPr lang="en-US" dirty="0"/>
              <a:t>, we have an overarching aim for our work: </a:t>
            </a:r>
          </a:p>
          <a:p>
            <a:pPr marL="171450" indent="-171450">
              <a:buFontTx/>
              <a:buChar char="-"/>
            </a:pPr>
            <a:r>
              <a:rPr lang="en-US" dirty="0"/>
              <a:t>How do we support youth of color living in neighborhoods with high rates of violence to be their authentic selves online?</a:t>
            </a:r>
          </a:p>
          <a:p>
            <a:pPr marL="171450" indent="-171450">
              <a:buFontTx/>
              <a:buChar char="-"/>
            </a:pPr>
            <a:endParaRPr lang="en-US" dirty="0"/>
          </a:p>
          <a:p>
            <a:pPr marL="0" indent="0">
              <a:buFontTx/>
              <a:buNone/>
            </a:pPr>
            <a:r>
              <a:rPr lang="en-US" dirty="0"/>
              <a:t>This involves two main focuses:</a:t>
            </a:r>
          </a:p>
          <a:p>
            <a:pPr marL="171450" indent="-171450">
              <a:buFont typeface="Arial" panose="020B0604020202020204" pitchFamily="34" charset="0"/>
              <a:buChar char="•"/>
            </a:pPr>
            <a:r>
              <a:rPr lang="en-US" dirty="0"/>
              <a:t>Looking at the intersections of social media and violence, while using mixed methods in gun and community violence prevention.</a:t>
            </a:r>
          </a:p>
          <a:p>
            <a:pPr marL="171450" indent="-171450">
              <a:buFont typeface="Arial" panose="020B0604020202020204" pitchFamily="34" charset="0"/>
              <a:buChar char="•"/>
            </a:pPr>
            <a:r>
              <a:rPr lang="en-US" dirty="0"/>
              <a:t>It also involves ethical considerations around the current surveillance and monitoring techniques used by law enforcement to criminalize Black and Brown youth online.</a:t>
            </a:r>
          </a:p>
          <a:p>
            <a:endParaRPr lang="en-US" dirty="0"/>
          </a:p>
          <a:p>
            <a:r>
              <a:rPr lang="en-US" dirty="0"/>
              <a:t>Today, I am here to talk about one of the strategies we are using to do this work with these main focuses in mind:</a:t>
            </a:r>
          </a:p>
          <a:p>
            <a:endParaRPr lang="en-US" dirty="0"/>
          </a:p>
          <a:p>
            <a:r>
              <a:rPr lang="en-US" dirty="0"/>
              <a:t>Hiring formerly gang-involved youth as domain experts in the interpretation and analysis of social media data.</a:t>
            </a:r>
          </a:p>
        </p:txBody>
      </p:sp>
      <p:sp>
        <p:nvSpPr>
          <p:cNvPr id="4" name="Slide Number Placeholder 3"/>
          <p:cNvSpPr>
            <a:spLocks noGrp="1"/>
          </p:cNvSpPr>
          <p:nvPr>
            <p:ph type="sldNum" sz="quarter" idx="5"/>
          </p:nvPr>
        </p:nvSpPr>
        <p:spPr/>
        <p:txBody>
          <a:bodyPr/>
          <a:lstStyle/>
          <a:p>
            <a:fld id="{8AEFA1C1-8DC1-204B-A0B8-015ADE1ED569}" type="slidenum">
              <a:rPr lang="en-US" smtClean="0"/>
              <a:t>1</a:t>
            </a:fld>
            <a:endParaRPr lang="en-US"/>
          </a:p>
        </p:txBody>
      </p:sp>
    </p:spTree>
    <p:extLst>
      <p:ext uri="{BB962C8B-B14F-4D97-AF65-F5344CB8AC3E}">
        <p14:creationId xmlns:p14="http://schemas.microsoft.com/office/powerpoint/2010/main" val="2811930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However, for young people living in neighborhoods with high rates of violence, understanding the potential meanings of a post could be a matter of life or death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if I were to ask a young person to classify these posts from their own community, chances are they would be able to tell me relevant, nuanced interpretations of meaning, language, and the contextual features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They have a specific domain expertise for how to navigate their surroundings, including digital ones.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where our work sits.</a:t>
            </a:r>
          </a:p>
        </p:txBody>
      </p:sp>
      <p:sp>
        <p:nvSpPr>
          <p:cNvPr id="4" name="Slide Number Placeholder 3"/>
          <p:cNvSpPr>
            <a:spLocks noGrp="1"/>
          </p:cNvSpPr>
          <p:nvPr>
            <p:ph type="sldNum" sz="quarter" idx="5"/>
          </p:nvPr>
        </p:nvSpPr>
        <p:spPr/>
        <p:txBody>
          <a:bodyPr/>
          <a:lstStyle/>
          <a:p>
            <a:fld id="{8AEFA1C1-8DC1-204B-A0B8-015ADE1ED569}" type="slidenum">
              <a:rPr lang="en-US" smtClean="0"/>
              <a:t>10</a:t>
            </a:fld>
            <a:endParaRPr lang="en-US"/>
          </a:p>
        </p:txBody>
      </p:sp>
    </p:spTree>
    <p:extLst>
      <p:ext uri="{BB962C8B-B14F-4D97-AF65-F5344CB8AC3E}">
        <p14:creationId xmlns:p14="http://schemas.microsoft.com/office/powerpoint/2010/main" val="1514968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argue that giving voice to youth of color with lived experience in gang and crew culture improves the accuracy of unstructured data categorization, decreases bias in our computational systems, and greatly enhances our ability to accomplish our overarching goal of interrupting and preventing violence.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AEFA1C1-8DC1-204B-A0B8-015ADE1ED569}" type="slidenum">
              <a:rPr lang="en-US" smtClean="0"/>
              <a:t>11</a:t>
            </a:fld>
            <a:endParaRPr lang="en-US"/>
          </a:p>
        </p:txBody>
      </p:sp>
    </p:spTree>
    <p:extLst>
      <p:ext uri="{BB962C8B-B14F-4D97-AF65-F5344CB8AC3E}">
        <p14:creationId xmlns:p14="http://schemas.microsoft.com/office/powerpoint/2010/main" val="3195230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argue that giving voice to youth of color with lived experience in gang and crew culture improves the accuracy of unstructured data categorization, decreases bias in our computational systems, and greatly enhances our ability to accomplish our overarching goal of interrupting and preventing violence.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AEFA1C1-8DC1-204B-A0B8-015ADE1ED569}" type="slidenum">
              <a:rPr lang="en-US" smtClean="0"/>
              <a:t>12</a:t>
            </a:fld>
            <a:endParaRPr lang="en-US"/>
          </a:p>
        </p:txBody>
      </p:sp>
    </p:spTree>
    <p:extLst>
      <p:ext uri="{BB962C8B-B14F-4D97-AF65-F5344CB8AC3E}">
        <p14:creationId xmlns:p14="http://schemas.microsoft.com/office/powerpoint/2010/main" val="3288569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study we leveraged the Gang Intervention and Computer Science Project, a partnership between Columbia School of Social Work and the Columbia Data Science Institute.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Gakirah</a:t>
            </a:r>
            <a:r>
              <a:rPr lang="en-US" dirty="0"/>
              <a:t>: self-identified as gang-involved, had a large twitter following, and was a shooter in her crew. Allegedly, she had shot up to 17 people by the age of 17. In April 2014 she was shot and killed by a rival gang just hours after posting her address on Twitter.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order to build a larger corpus of users, we utilized a snowball sampling technique often used to recruit hard-to-reach populations, with </a:t>
            </a:r>
            <a:r>
              <a:rPr lang="en-US" dirty="0" err="1"/>
              <a:t>Gakirah</a:t>
            </a:r>
            <a:r>
              <a:rPr lang="en-US" dirty="0"/>
              <a:t> and her top communicators as our seed users.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we had a sample of 279 users using this technique, we scraped their last 200 tweets from Twitter (starting in February 2017).</a:t>
            </a:r>
          </a:p>
        </p:txBody>
      </p:sp>
      <p:sp>
        <p:nvSpPr>
          <p:cNvPr id="4" name="Slide Number Placeholder 3"/>
          <p:cNvSpPr>
            <a:spLocks noGrp="1"/>
          </p:cNvSpPr>
          <p:nvPr>
            <p:ph type="sldNum" sz="quarter" idx="5"/>
          </p:nvPr>
        </p:nvSpPr>
        <p:spPr/>
        <p:txBody>
          <a:bodyPr/>
          <a:lstStyle/>
          <a:p>
            <a:fld id="{8AEFA1C1-8DC1-204B-A0B8-015ADE1ED569}" type="slidenum">
              <a:rPr lang="en-US" smtClean="0"/>
              <a:t>13</a:t>
            </a:fld>
            <a:endParaRPr lang="en-US"/>
          </a:p>
        </p:txBody>
      </p:sp>
    </p:spTree>
    <p:extLst>
      <p:ext uri="{BB962C8B-B14F-4D97-AF65-F5344CB8AC3E}">
        <p14:creationId xmlns:p14="http://schemas.microsoft.com/office/powerpoint/2010/main" val="3416067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Step 1: </a:t>
            </a:r>
            <a:r>
              <a:rPr lang="en-US" dirty="0"/>
              <a:t>partnered with a CBO in Chicago; the executive director identified two young people to participate as domain experts based on their willingness, former gang involvement, use of social media, and exposure to violence.</a:t>
            </a:r>
          </a:p>
          <a:p>
            <a:endParaRPr lang="en-US" dirty="0"/>
          </a:p>
          <a:p>
            <a:r>
              <a:rPr lang="en-US" dirty="0"/>
              <a:t>Integration of domain experts and their insights is not as smooth as it may seem. The two young people did not view their knowledge as domain expertise. They had difficulty deciphering what was and was not common knowledge, as they know how to navigate their online and offline surroundings so well. This knowledge is second nature to them.</a:t>
            </a:r>
          </a:p>
          <a:p>
            <a:endParaRPr lang="en-US" dirty="0"/>
          </a:p>
          <a:p>
            <a:r>
              <a:rPr lang="en-US" dirty="0"/>
              <a:t>So this required some training and annotating with them to demonstrate what interpretation of social media data looks like, and the limits of my own knowledge.</a:t>
            </a:r>
          </a:p>
          <a:p>
            <a:endParaRPr lang="en-US" dirty="0"/>
          </a:p>
          <a:p>
            <a:r>
              <a:rPr lang="en-US" b="1" i="0" u="sng" dirty="0"/>
              <a:t>Step 2: </a:t>
            </a:r>
            <a:r>
              <a:rPr lang="en-US" dirty="0"/>
              <a:t>After we formally hired them through Columbia, we gave them iPads and keyboards and asked them to interpret a random sample of posts from our dataset. This led to key domain expert insights: </a:t>
            </a:r>
            <a:r>
              <a:rPr lang="en-US" sz="1200" dirty="0">
                <a:solidFill>
                  <a:schemeClr val="bg2">
                    <a:lumMod val="25000"/>
                  </a:schemeClr>
                </a:solidFill>
                <a:latin typeface="Dubai" panose="020B0503030403030204" pitchFamily="34" charset="-78"/>
                <a:ea typeface="Dotum" panose="020B0600000101010101" pitchFamily="34" charset="-127"/>
                <a:cs typeface="Dubai" panose="020B0503030403030204" pitchFamily="34" charset="-78"/>
              </a:rPr>
              <a:t>Language, Emojis, Song Lyrics, Behavioral/Temporal Cues, People, Neighborhood References, Gang/Crew Knowledge</a:t>
            </a:r>
          </a:p>
          <a:p>
            <a:endParaRPr lang="en-US" sz="1200" dirty="0">
              <a:solidFill>
                <a:schemeClr val="bg2">
                  <a:lumMod val="25000"/>
                </a:schemeClr>
              </a:solidFill>
              <a:latin typeface="Dubai" panose="020B0503030403030204" pitchFamily="34" charset="-78"/>
              <a:ea typeface="Dotum" panose="020B0600000101010101" pitchFamily="34" charset="-127"/>
              <a:cs typeface="Dubai" panose="020B0503030403030204" pitchFamily="34" charset="-7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dirty="0">
                <a:solidFill>
                  <a:schemeClr val="bg2">
                    <a:lumMod val="25000"/>
                  </a:schemeClr>
                </a:solidFill>
                <a:latin typeface="Dubai" panose="020B0503030403030204" pitchFamily="34" charset="-78"/>
                <a:ea typeface="Dotum" panose="020B0600000101010101" pitchFamily="34" charset="-127"/>
                <a:cs typeface="Dubai" panose="020B0503030403030204" pitchFamily="34" charset="-78"/>
              </a:rPr>
              <a:t>Step 3: </a:t>
            </a:r>
            <a:r>
              <a:rPr lang="en-US" sz="1200" kern="1200" dirty="0">
                <a:solidFill>
                  <a:schemeClr val="tx1"/>
                </a:solidFill>
                <a:effectLst/>
                <a:latin typeface="+mn-lt"/>
                <a:ea typeface="+mn-ea"/>
                <a:cs typeface="+mn-cs"/>
              </a:rPr>
              <a:t>All of these insights are then used to train social work masters student annotators to contextually analyze social media posts from Chicago neighborhoods with high rates of violence.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students also go through a rigorous 1-2 month training process which includes: Chicago as a context, physical locations, gang and crew territories, news articles to build a historical understanding of violence, YouTube videos, and immersion in Twitter accounts of gang-involved youth. They are trained to use web-based resources, like Twitter Advanced Search, </a:t>
            </a:r>
            <a:r>
              <a:rPr lang="en-US" sz="1200" kern="1200" dirty="0" err="1">
                <a:solidFill>
                  <a:schemeClr val="tx1"/>
                </a:solidFill>
                <a:effectLst/>
                <a:latin typeface="+mn-lt"/>
                <a:ea typeface="+mn-ea"/>
                <a:cs typeface="+mn-cs"/>
              </a:rPr>
              <a:t>Hipwiki</a:t>
            </a:r>
            <a:r>
              <a:rPr lang="en-US" sz="1200" kern="1200" dirty="0">
                <a:solidFill>
                  <a:schemeClr val="tx1"/>
                </a:solidFill>
                <a:effectLst/>
                <a:latin typeface="+mn-lt"/>
                <a:ea typeface="+mn-ea"/>
                <a:cs typeface="+mn-cs"/>
              </a:rPr>
              <a:t>, and other sources of domain expertise to triangular meaning and context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They then complete practice annotations and error analysis with the myself, and back up all interpretations with evidence.</a:t>
            </a:r>
            <a:endParaRPr lang="en-US" dirty="0"/>
          </a:p>
          <a:p>
            <a:endParaRPr lang="en-US" sz="1200" b="1" u="sng" dirty="0">
              <a:solidFill>
                <a:schemeClr val="bg2">
                  <a:lumMod val="25000"/>
                </a:schemeClr>
              </a:solidFill>
              <a:latin typeface="Dubai" panose="020B0503030403030204" pitchFamily="34" charset="-78"/>
              <a:ea typeface="Dotum" panose="020B0600000101010101" pitchFamily="34" charset="-127"/>
              <a:cs typeface="Dubai" panose="020B0503030403030204" pitchFamily="34" charset="-7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a:t>
            </a:r>
            <a:r>
              <a:rPr lang="en-US" b="1" u="sng" dirty="0"/>
              <a:t>Step 4:</a:t>
            </a:r>
            <a:r>
              <a:rPr lang="en-US" b="0" u="none" dirty="0"/>
              <a:t> includes our social work students annotating social media posts in our dataset and receiving more focused insights from domain experts, when they come across very challenging posts to interpret. This is followed by a reconciliation process where we collectively meet to develop a final label for each post in our dataset.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This entire process is used to create the training dataset for building computational tools which can label posts automatically, but we still include an error analysis of the algorithmic output with domain experts to improve our computational tool and interpretations.</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AEFA1C1-8DC1-204B-A0B8-015ADE1ED569}" type="slidenum">
              <a:rPr lang="en-US" smtClean="0"/>
              <a:t>14</a:t>
            </a:fld>
            <a:endParaRPr lang="en-US"/>
          </a:p>
        </p:txBody>
      </p:sp>
    </p:spTree>
    <p:extLst>
      <p:ext uri="{BB962C8B-B14F-4D97-AF65-F5344CB8AC3E}">
        <p14:creationId xmlns:p14="http://schemas.microsoft.com/office/powerpoint/2010/main" val="42175047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EFA1C1-8DC1-204B-A0B8-015ADE1ED569}" type="slidenum">
              <a:rPr lang="en-US" smtClean="0"/>
              <a:t>15</a:t>
            </a:fld>
            <a:endParaRPr lang="en-US"/>
          </a:p>
        </p:txBody>
      </p:sp>
    </p:spTree>
    <p:extLst>
      <p:ext uri="{BB962C8B-B14F-4D97-AF65-F5344CB8AC3E}">
        <p14:creationId xmlns:p14="http://schemas.microsoft.com/office/powerpoint/2010/main" val="22770196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these types of interpretations require a nuanced understanding of language, syntax, emojis, offline spaces and events,</a:t>
            </a:r>
          </a:p>
          <a:p>
            <a:endParaRPr lang="en-US" dirty="0"/>
          </a:p>
          <a:p>
            <a:r>
              <a:rPr lang="en-US" dirty="0"/>
              <a:t>and leave a great amount of room for misinterpretation.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Again I want to reiterate what we learned from this specific study: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youth of color with lived experience in gang and crew culture improve the accuracy of social media post interpretation and decrease bias in our computational systems.</a:t>
            </a:r>
          </a:p>
          <a:p>
            <a:endParaRPr lang="en-US" dirty="0"/>
          </a:p>
        </p:txBody>
      </p:sp>
      <p:sp>
        <p:nvSpPr>
          <p:cNvPr id="4" name="Slide Number Placeholder 3"/>
          <p:cNvSpPr>
            <a:spLocks noGrp="1"/>
          </p:cNvSpPr>
          <p:nvPr>
            <p:ph type="sldNum" sz="quarter" idx="5"/>
          </p:nvPr>
        </p:nvSpPr>
        <p:spPr/>
        <p:txBody>
          <a:bodyPr/>
          <a:lstStyle/>
          <a:p>
            <a:fld id="{8AEFA1C1-8DC1-204B-A0B8-015ADE1ED569}" type="slidenum">
              <a:rPr lang="en-US" smtClean="0"/>
              <a:t>16</a:t>
            </a:fld>
            <a:endParaRPr lang="en-US"/>
          </a:p>
        </p:txBody>
      </p:sp>
    </p:spTree>
    <p:extLst>
      <p:ext uri="{BB962C8B-B14F-4D97-AF65-F5344CB8AC3E}">
        <p14:creationId xmlns:p14="http://schemas.microsoft.com/office/powerpoint/2010/main" val="20495785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 these are very important conclusions to come to, our work still has the potential to further harm and marginalize Black and Brown youth, who are already more likely to be surveilled and arrested.</a:t>
            </a:r>
          </a:p>
          <a:p>
            <a:endParaRPr lang="en-US" dirty="0"/>
          </a:p>
          <a:p>
            <a:r>
              <a:rPr lang="en-US" dirty="0"/>
              <a:t>It is because of this that we spend much of our time thinking about ethics, in order to thoughtfully consider the unique space our work fits, in efforts to prevent violence while also not extending and enhancing the punitive surveillance and monitoring of Black and Brown young people.</a:t>
            </a:r>
          </a:p>
        </p:txBody>
      </p:sp>
      <p:sp>
        <p:nvSpPr>
          <p:cNvPr id="4" name="Slide Number Placeholder 3"/>
          <p:cNvSpPr>
            <a:spLocks noGrp="1"/>
          </p:cNvSpPr>
          <p:nvPr>
            <p:ph type="sldNum" sz="quarter" idx="5"/>
          </p:nvPr>
        </p:nvSpPr>
        <p:spPr/>
        <p:txBody>
          <a:bodyPr/>
          <a:lstStyle/>
          <a:p>
            <a:fld id="{8AEFA1C1-8DC1-204B-A0B8-015ADE1ED569}" type="slidenum">
              <a:rPr lang="en-US" smtClean="0"/>
              <a:t>17</a:t>
            </a:fld>
            <a:endParaRPr lang="en-US"/>
          </a:p>
        </p:txBody>
      </p:sp>
    </p:spTree>
    <p:extLst>
      <p:ext uri="{BB962C8B-B14F-4D97-AF65-F5344CB8AC3E}">
        <p14:creationId xmlns:p14="http://schemas.microsoft.com/office/powerpoint/2010/main" val="133293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forward, we need to consider how to engage in digital prevention work that incorporates participatory research frameworks.</a:t>
            </a:r>
          </a:p>
          <a:p>
            <a:endParaRPr lang="en-US" dirty="0"/>
          </a:p>
          <a:p>
            <a:r>
              <a:rPr lang="en-US" dirty="0"/>
              <a:t>Artificial intelligence systems that impact marginalized communities are being developed with these communities in mind, but without their involvement. Moving forward, we must build equitable relationships with these communities in order to develop community-driven processes and strategies for computational prevention work from the outset.</a:t>
            </a:r>
          </a:p>
          <a:p>
            <a:endParaRPr lang="en-US" dirty="0"/>
          </a:p>
          <a:p>
            <a:r>
              <a:rPr lang="en-US" dirty="0"/>
              <a:t>Second, in a new book by Gray and Suri, Ghost Work, they speak about annotators and data labelers as the new sharecroppers. How do we make sure we fairly and equitably compensate domain experts for their work and involvement?</a:t>
            </a:r>
          </a:p>
          <a:p>
            <a:endParaRPr lang="en-US" dirty="0"/>
          </a:p>
          <a:p>
            <a:r>
              <a:rPr lang="en-US" dirty="0"/>
              <a:t>Finally, in the data driven age, we must consider who does and does not have access to their own data (both personal and community level). How do we make sure marginalized people and communities have access and are able to leverage data about themselves, and how can we, researchers, academics, and computational social scientists do work which leads to information justice.</a:t>
            </a:r>
          </a:p>
        </p:txBody>
      </p:sp>
      <p:sp>
        <p:nvSpPr>
          <p:cNvPr id="4" name="Slide Number Placeholder 3"/>
          <p:cNvSpPr>
            <a:spLocks noGrp="1"/>
          </p:cNvSpPr>
          <p:nvPr>
            <p:ph type="sldNum" sz="quarter" idx="5"/>
          </p:nvPr>
        </p:nvSpPr>
        <p:spPr/>
        <p:txBody>
          <a:bodyPr/>
          <a:lstStyle/>
          <a:p>
            <a:fld id="{8AEFA1C1-8DC1-204B-A0B8-015ADE1ED569}" type="slidenum">
              <a:rPr lang="en-US" smtClean="0"/>
              <a:t>18</a:t>
            </a:fld>
            <a:endParaRPr lang="en-US"/>
          </a:p>
        </p:txBody>
      </p:sp>
    </p:spTree>
    <p:extLst>
      <p:ext uri="{BB962C8B-B14F-4D97-AF65-F5344CB8AC3E}">
        <p14:creationId xmlns:p14="http://schemas.microsoft.com/office/powerpoint/2010/main" val="1551688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EFA1C1-8DC1-204B-A0B8-015ADE1ED569}" type="slidenum">
              <a:rPr lang="en-US" smtClean="0"/>
              <a:t>19</a:t>
            </a:fld>
            <a:endParaRPr lang="en-US"/>
          </a:p>
        </p:txBody>
      </p:sp>
    </p:spTree>
    <p:extLst>
      <p:ext uri="{BB962C8B-B14F-4D97-AF65-F5344CB8AC3E}">
        <p14:creationId xmlns:p14="http://schemas.microsoft.com/office/powerpoint/2010/main" val="2840794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If </a:t>
            </a:r>
            <a:r>
              <a:rPr lang="en-US" sz="1200" kern="1200" dirty="0">
                <a:solidFill>
                  <a:schemeClr val="tx1"/>
                </a:solidFill>
                <a:effectLst/>
                <a:latin typeface="+mn-lt"/>
                <a:ea typeface="+mn-ea"/>
                <a:cs typeface="+mn-cs"/>
              </a:rPr>
              <a:t>we are seriously considering how to substantially prevent and intervene in gun and community violence, we cannot ignore social media as a multidimensional domain influencing it.</a:t>
            </a:r>
          </a:p>
        </p:txBody>
      </p:sp>
      <p:sp>
        <p:nvSpPr>
          <p:cNvPr id="4" name="Slide Number Placeholder 3"/>
          <p:cNvSpPr>
            <a:spLocks noGrp="1"/>
          </p:cNvSpPr>
          <p:nvPr>
            <p:ph type="sldNum" sz="quarter" idx="5"/>
          </p:nvPr>
        </p:nvSpPr>
        <p:spPr/>
        <p:txBody>
          <a:bodyPr/>
          <a:lstStyle/>
          <a:p>
            <a:fld id="{8AEFA1C1-8DC1-204B-A0B8-015ADE1ED569}" type="slidenum">
              <a:rPr lang="en-US" smtClean="0"/>
              <a:t>2</a:t>
            </a:fld>
            <a:endParaRPr lang="en-US"/>
          </a:p>
        </p:txBody>
      </p:sp>
    </p:spTree>
    <p:extLst>
      <p:ext uri="{BB962C8B-B14F-4D97-AF65-F5344CB8AC3E}">
        <p14:creationId xmlns:p14="http://schemas.microsoft.com/office/powerpoint/2010/main" val="2769835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especially true for Chicago, where we focused our research for this study.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Violence remains a public health issue in Chicago. In 2018, 418 people were murdered with 1,843 shooting victims.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these numbers have gone down over the last couple of years, they remain significantly high.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murders involved guns, occurred in public places, and stemmed from what police believe was some sort of altercation.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right you see a map that represents the shifting territories of people who are gang and crew involved in Chicago. While this map represents the offline territories, young people often have an online presence as well.</a:t>
            </a:r>
          </a:p>
        </p:txBody>
      </p:sp>
      <p:sp>
        <p:nvSpPr>
          <p:cNvPr id="4" name="Slide Number Placeholder 3"/>
          <p:cNvSpPr>
            <a:spLocks noGrp="1"/>
          </p:cNvSpPr>
          <p:nvPr>
            <p:ph type="sldNum" sz="quarter" idx="5"/>
          </p:nvPr>
        </p:nvSpPr>
        <p:spPr/>
        <p:txBody>
          <a:bodyPr/>
          <a:lstStyle/>
          <a:p>
            <a:fld id="{8AEFA1C1-8DC1-204B-A0B8-015ADE1ED569}" type="slidenum">
              <a:rPr lang="en-US" smtClean="0"/>
              <a:t>3</a:t>
            </a:fld>
            <a:endParaRPr lang="en-US"/>
          </a:p>
        </p:txBody>
      </p:sp>
    </p:spTree>
    <p:extLst>
      <p:ext uri="{BB962C8B-B14F-4D97-AF65-F5344CB8AC3E}">
        <p14:creationId xmlns:p14="http://schemas.microsoft.com/office/powerpoint/2010/main" val="3359127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I have told you about the problem we are seeking to address, I want to explore with you the benefits and challenges of using social media data in our work.</a:t>
            </a:r>
          </a:p>
          <a:p>
            <a:endParaRPr lang="en-US" dirty="0"/>
          </a:p>
          <a:p>
            <a:r>
              <a:rPr lang="en-US" dirty="0"/>
              <a:t>Access to Big data have changed the way we can conceptualize research, intervention, and prevention in social work, especially for understanding and supporting people who are difficult to reach, and affected by violence.</a:t>
            </a:r>
          </a:p>
          <a:p>
            <a:endParaRPr lang="en-US" dirty="0"/>
          </a:p>
          <a:p>
            <a:r>
              <a:rPr lang="en-US" sz="1200" kern="1200" dirty="0">
                <a:solidFill>
                  <a:schemeClr val="tx1"/>
                </a:solidFill>
                <a:effectLst/>
                <a:latin typeface="+mn-lt"/>
                <a:ea typeface="+mn-ea"/>
                <a:cs typeface="+mn-cs"/>
              </a:rPr>
              <a:t>Given the ever-growing popularity of the Internet, smartphones, and social media, people who are hard-to-reach generate data that are able to be collected and analyzed.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However, utilizing Big Data requires more than simply collecting large amounts of it. The data must be acquired, stored, and annotated before any meaningful findings can be applied for intervention and prevention work.</a:t>
            </a:r>
          </a:p>
          <a:p>
            <a:endParaRPr lang="en-US" dirty="0"/>
          </a:p>
        </p:txBody>
      </p:sp>
      <p:sp>
        <p:nvSpPr>
          <p:cNvPr id="4" name="Slide Number Placeholder 3"/>
          <p:cNvSpPr>
            <a:spLocks noGrp="1"/>
          </p:cNvSpPr>
          <p:nvPr>
            <p:ph type="sldNum" sz="quarter" idx="5"/>
          </p:nvPr>
        </p:nvSpPr>
        <p:spPr/>
        <p:txBody>
          <a:bodyPr/>
          <a:lstStyle/>
          <a:p>
            <a:fld id="{8AEFA1C1-8DC1-204B-A0B8-015ADE1ED569}" type="slidenum">
              <a:rPr lang="en-US" smtClean="0"/>
              <a:t>4</a:t>
            </a:fld>
            <a:endParaRPr lang="en-US"/>
          </a:p>
        </p:txBody>
      </p:sp>
    </p:spTree>
    <p:extLst>
      <p:ext uri="{BB962C8B-B14F-4D97-AF65-F5344CB8AC3E}">
        <p14:creationId xmlns:p14="http://schemas.microsoft.com/office/powerpoint/2010/main" val="3235328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 complicating our online prevention and intervention work is that most of the data generated by humans is considered unstructured.</a:t>
            </a:r>
          </a:p>
          <a:p>
            <a:endParaRPr lang="en-US" dirty="0"/>
          </a:p>
          <a:p>
            <a:r>
              <a:rPr lang="en-US" dirty="0"/>
              <a:t>Things like videos, photos, and social media posts.</a:t>
            </a:r>
          </a:p>
          <a:p>
            <a:endParaRPr lang="en-US" dirty="0"/>
          </a:p>
          <a:p>
            <a:r>
              <a:rPr lang="en-US" dirty="0"/>
              <a:t>Unstructured data provide a nuanced and rich reflection of the human experience.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Unfortunately, this richness and nuance that make unstructured data so appealing also make them difficult to study empirically.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Because of the BIG in big data, computational methods are often used for filtering and classifying this data. Most of which require some degree of initial training or feedback based on human-generated knowledge.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AEFA1C1-8DC1-204B-A0B8-015ADE1ED569}" type="slidenum">
              <a:rPr lang="en-US" smtClean="0"/>
              <a:t>5</a:t>
            </a:fld>
            <a:endParaRPr lang="en-US"/>
          </a:p>
        </p:txBody>
      </p:sp>
    </p:spTree>
    <p:extLst>
      <p:ext uri="{BB962C8B-B14F-4D97-AF65-F5344CB8AC3E}">
        <p14:creationId xmlns:p14="http://schemas.microsoft.com/office/powerpoint/2010/main" val="29959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 classification of data may be easy for simple tasks.</a:t>
            </a:r>
          </a:p>
          <a:p>
            <a:endParaRPr lang="en-US" dirty="0"/>
          </a:p>
          <a:p>
            <a:r>
              <a:rPr lang="en-US" dirty="0"/>
              <a:t>For example, Is this a cat? Yes or No.</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AEFA1C1-8DC1-204B-A0B8-015ADE1ED569}" type="slidenum">
              <a:rPr lang="en-US" smtClean="0"/>
              <a:t>6</a:t>
            </a:fld>
            <a:endParaRPr lang="en-US"/>
          </a:p>
        </p:txBody>
      </p:sp>
    </p:spTree>
    <p:extLst>
      <p:ext uri="{BB962C8B-B14F-4D97-AF65-F5344CB8AC3E}">
        <p14:creationId xmlns:p14="http://schemas.microsoft.com/office/powerpoint/2010/main" val="1210075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However, </a:t>
            </a:r>
            <a:r>
              <a:rPr lang="en-US" dirty="0"/>
              <a:t>what about for complex societal or human behavior issues? like suicidality, hate speech, or threats?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Making classifications such as these are subjective and are fraught with potential for bias and misinterpretation.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AEFA1C1-8DC1-204B-A0B8-015ADE1ED569}" type="slidenum">
              <a:rPr lang="en-US" smtClean="0"/>
              <a:t>7</a:t>
            </a:fld>
            <a:endParaRPr lang="en-US"/>
          </a:p>
        </p:txBody>
      </p:sp>
    </p:spTree>
    <p:extLst>
      <p:ext uri="{BB962C8B-B14F-4D97-AF65-F5344CB8AC3E}">
        <p14:creationId xmlns:p14="http://schemas.microsoft.com/office/powerpoint/2010/main" val="6716533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mn-lt"/>
                <a:ea typeface="+mn-ea"/>
                <a:cs typeface="+mn-cs"/>
              </a:rPr>
              <a:t>Undeterred by the challenges posed by classification of digital threats, police departments are monitoring and surveilling social media, making decisions about interpretation and meaning, often serving their purposes of indictments and arrests.</a:t>
            </a:r>
          </a:p>
          <a:p>
            <a:endParaRPr lang="en-US" sz="1600" kern="1200" dirty="0">
              <a:solidFill>
                <a:schemeClr val="tx1"/>
              </a:solidFill>
              <a:effectLst/>
              <a:latin typeface="+mn-lt"/>
              <a:ea typeface="+mn-ea"/>
              <a:cs typeface="+mn-cs"/>
            </a:endParaRPr>
          </a:p>
          <a:p>
            <a:r>
              <a:rPr lang="en-US" sz="1600" kern="1200" dirty="0">
                <a:solidFill>
                  <a:schemeClr val="tx1"/>
                </a:solidFill>
                <a:effectLst/>
                <a:latin typeface="+mn-lt"/>
                <a:ea typeface="+mn-ea"/>
                <a:cs typeface="+mn-cs"/>
              </a:rPr>
              <a:t>Who are involved in conversations around what constitutes criminal behavior online? </a:t>
            </a:r>
          </a:p>
          <a:p>
            <a:endParaRPr lang="en-US" sz="1600" kern="1200" dirty="0">
              <a:solidFill>
                <a:schemeClr val="tx1"/>
              </a:solidFill>
              <a:effectLst/>
              <a:latin typeface="+mn-lt"/>
              <a:ea typeface="+mn-ea"/>
              <a:cs typeface="+mn-cs"/>
            </a:endParaRPr>
          </a:p>
          <a:p>
            <a:r>
              <a:rPr lang="en-US" sz="1600" kern="1200" dirty="0">
                <a:solidFill>
                  <a:schemeClr val="tx1"/>
                </a:solidFill>
                <a:effectLst/>
                <a:latin typeface="+mn-lt"/>
                <a:ea typeface="+mn-ea"/>
                <a:cs typeface="+mn-cs"/>
              </a:rPr>
              <a:t>Who are being monitored digitally and what factors are considered? </a:t>
            </a:r>
          </a:p>
          <a:p>
            <a:endParaRPr lang="en-US" sz="1600" kern="1200" dirty="0">
              <a:solidFill>
                <a:schemeClr val="tx1"/>
              </a:solidFill>
              <a:effectLst/>
              <a:latin typeface="+mn-lt"/>
              <a:ea typeface="+mn-ea"/>
              <a:cs typeface="+mn-cs"/>
            </a:endParaRPr>
          </a:p>
          <a:p>
            <a:r>
              <a:rPr lang="en-US" sz="1600" kern="1200" dirty="0">
                <a:solidFill>
                  <a:schemeClr val="tx1"/>
                </a:solidFill>
                <a:effectLst/>
                <a:latin typeface="+mn-lt"/>
                <a:ea typeface="+mn-ea"/>
                <a:cs typeface="+mn-cs"/>
              </a:rPr>
              <a:t>How are complex social media posts interpreted and acted upon? </a:t>
            </a:r>
          </a:p>
          <a:p>
            <a:endParaRPr lang="en-US" sz="1600" kern="1200" dirty="0">
              <a:solidFill>
                <a:schemeClr val="tx1"/>
              </a:solidFill>
              <a:effectLst/>
              <a:latin typeface="+mn-lt"/>
              <a:ea typeface="+mn-ea"/>
              <a:cs typeface="+mn-cs"/>
            </a:endParaRPr>
          </a:p>
          <a:p>
            <a:r>
              <a:rPr lang="en-US" sz="1600" kern="1200" dirty="0">
                <a:solidFill>
                  <a:schemeClr val="tx1"/>
                </a:solidFill>
                <a:effectLst/>
                <a:latin typeface="+mn-lt"/>
                <a:ea typeface="+mn-ea"/>
                <a:cs typeface="+mn-cs"/>
              </a:rPr>
              <a:t>These questions are especially important in communities where gangs and crews are prevalent, and corresponding cultural behaviors permeate into the lives of people throughout the community. This blurs the identifying features of gang affiliation and involvement, especially on social media.</a:t>
            </a:r>
          </a:p>
        </p:txBody>
      </p:sp>
      <p:sp>
        <p:nvSpPr>
          <p:cNvPr id="4" name="Slide Number Placeholder 3"/>
          <p:cNvSpPr>
            <a:spLocks noGrp="1"/>
          </p:cNvSpPr>
          <p:nvPr>
            <p:ph type="sldNum" sz="quarter" idx="5"/>
          </p:nvPr>
        </p:nvSpPr>
        <p:spPr/>
        <p:txBody>
          <a:bodyPr/>
          <a:lstStyle/>
          <a:p>
            <a:fld id="{8AEFA1C1-8DC1-204B-A0B8-015ADE1ED569}" type="slidenum">
              <a:rPr lang="en-US" smtClean="0"/>
              <a:t>8</a:t>
            </a:fld>
            <a:endParaRPr lang="en-US"/>
          </a:p>
        </p:txBody>
      </p:sp>
    </p:spTree>
    <p:extLst>
      <p:ext uri="{BB962C8B-B14F-4D97-AF65-F5344CB8AC3E}">
        <p14:creationId xmlns:p14="http://schemas.microsoft.com/office/powerpoint/2010/main" val="4097239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mn-lt"/>
                <a:ea typeface="+mn-ea"/>
                <a:cs typeface="+mn-cs"/>
              </a:rPr>
              <a:t>Undeterred by the challenges posed by classification of digital threats, police departments are monitoring and surveilling social media, making decisions about interpretation and meaning, often serving their purposes of indictments and arrests.</a:t>
            </a:r>
          </a:p>
          <a:p>
            <a:endParaRPr lang="en-US" sz="1600" kern="1200" dirty="0">
              <a:solidFill>
                <a:schemeClr val="tx1"/>
              </a:solidFill>
              <a:effectLst/>
              <a:latin typeface="+mn-lt"/>
              <a:ea typeface="+mn-ea"/>
              <a:cs typeface="+mn-cs"/>
            </a:endParaRPr>
          </a:p>
          <a:p>
            <a:r>
              <a:rPr lang="en-US" sz="1600" kern="1200" dirty="0">
                <a:solidFill>
                  <a:schemeClr val="tx1"/>
                </a:solidFill>
                <a:effectLst/>
                <a:latin typeface="+mn-lt"/>
                <a:ea typeface="+mn-ea"/>
                <a:cs typeface="+mn-cs"/>
              </a:rPr>
              <a:t>Who are involved in conversations around what constitutes criminal behavior online? </a:t>
            </a:r>
          </a:p>
          <a:p>
            <a:endParaRPr lang="en-US" sz="1600" kern="1200" dirty="0">
              <a:solidFill>
                <a:schemeClr val="tx1"/>
              </a:solidFill>
              <a:effectLst/>
              <a:latin typeface="+mn-lt"/>
              <a:ea typeface="+mn-ea"/>
              <a:cs typeface="+mn-cs"/>
            </a:endParaRPr>
          </a:p>
          <a:p>
            <a:r>
              <a:rPr lang="en-US" sz="1600" kern="1200" dirty="0">
                <a:solidFill>
                  <a:schemeClr val="tx1"/>
                </a:solidFill>
                <a:effectLst/>
                <a:latin typeface="+mn-lt"/>
                <a:ea typeface="+mn-ea"/>
                <a:cs typeface="+mn-cs"/>
              </a:rPr>
              <a:t>Who are being monitored digitally and what factors are considered? </a:t>
            </a:r>
          </a:p>
          <a:p>
            <a:endParaRPr lang="en-US" sz="1600" kern="1200" dirty="0">
              <a:solidFill>
                <a:schemeClr val="tx1"/>
              </a:solidFill>
              <a:effectLst/>
              <a:latin typeface="+mn-lt"/>
              <a:ea typeface="+mn-ea"/>
              <a:cs typeface="+mn-cs"/>
            </a:endParaRPr>
          </a:p>
          <a:p>
            <a:r>
              <a:rPr lang="en-US" sz="1600" kern="1200" dirty="0">
                <a:solidFill>
                  <a:schemeClr val="tx1"/>
                </a:solidFill>
                <a:effectLst/>
                <a:latin typeface="+mn-lt"/>
                <a:ea typeface="+mn-ea"/>
                <a:cs typeface="+mn-cs"/>
              </a:rPr>
              <a:t>How are complex social media posts interpreted and acted upon? </a:t>
            </a:r>
          </a:p>
          <a:p>
            <a:endParaRPr lang="en-US" sz="1600" kern="1200" dirty="0">
              <a:solidFill>
                <a:schemeClr val="tx1"/>
              </a:solidFill>
              <a:effectLst/>
              <a:latin typeface="+mn-lt"/>
              <a:ea typeface="+mn-ea"/>
              <a:cs typeface="+mn-cs"/>
            </a:endParaRPr>
          </a:p>
          <a:p>
            <a:r>
              <a:rPr lang="en-US" sz="1600" kern="1200" dirty="0">
                <a:solidFill>
                  <a:schemeClr val="tx1"/>
                </a:solidFill>
                <a:effectLst/>
                <a:latin typeface="+mn-lt"/>
                <a:ea typeface="+mn-ea"/>
                <a:cs typeface="+mn-cs"/>
              </a:rPr>
              <a:t>These questions are especially important in communities where gangs and crews are prevalent, and corresponding cultural behaviors permeate into the lives of people throughout the community. This blurs the identifying features of gang affiliation and involvement, especially on social media.</a:t>
            </a:r>
          </a:p>
        </p:txBody>
      </p:sp>
      <p:sp>
        <p:nvSpPr>
          <p:cNvPr id="4" name="Slide Number Placeholder 3"/>
          <p:cNvSpPr>
            <a:spLocks noGrp="1"/>
          </p:cNvSpPr>
          <p:nvPr>
            <p:ph type="sldNum" sz="quarter" idx="5"/>
          </p:nvPr>
        </p:nvSpPr>
        <p:spPr/>
        <p:txBody>
          <a:bodyPr/>
          <a:lstStyle/>
          <a:p>
            <a:fld id="{8AEFA1C1-8DC1-204B-A0B8-015ADE1ED569}" type="slidenum">
              <a:rPr lang="en-US" smtClean="0"/>
              <a:t>9</a:t>
            </a:fld>
            <a:endParaRPr lang="en-US"/>
          </a:p>
        </p:txBody>
      </p:sp>
    </p:spTree>
    <p:extLst>
      <p:ext uri="{BB962C8B-B14F-4D97-AF65-F5344CB8AC3E}">
        <p14:creationId xmlns:p14="http://schemas.microsoft.com/office/powerpoint/2010/main" val="1752393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752E4-9219-B047-9C76-42CE758A075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16F84E5-011F-2E48-9B08-CCEF426EC9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671AAA3-487B-D347-9BB1-721BAF1DE687}"/>
              </a:ext>
            </a:extLst>
          </p:cNvPr>
          <p:cNvSpPr>
            <a:spLocks noGrp="1"/>
          </p:cNvSpPr>
          <p:nvPr>
            <p:ph type="dt" sz="half" idx="10"/>
          </p:nvPr>
        </p:nvSpPr>
        <p:spPr/>
        <p:txBody>
          <a:bodyPr/>
          <a:lstStyle/>
          <a:p>
            <a:fld id="{DE1F1AA6-85FC-3640-8980-EF911B146808}" type="datetimeFigureOut">
              <a:rPr lang="en-US" smtClean="0"/>
              <a:t>6/27/19</a:t>
            </a:fld>
            <a:endParaRPr lang="en-US"/>
          </a:p>
        </p:txBody>
      </p:sp>
      <p:sp>
        <p:nvSpPr>
          <p:cNvPr id="5" name="Footer Placeholder 4">
            <a:extLst>
              <a:ext uri="{FF2B5EF4-FFF2-40B4-BE49-F238E27FC236}">
                <a16:creationId xmlns:a16="http://schemas.microsoft.com/office/drawing/2014/main" id="{6706B53D-6EC4-BC46-9C51-B26A5FBB51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A45490-731A-D849-BA06-093DA83406BE}"/>
              </a:ext>
            </a:extLst>
          </p:cNvPr>
          <p:cNvSpPr>
            <a:spLocks noGrp="1"/>
          </p:cNvSpPr>
          <p:nvPr>
            <p:ph type="sldNum" sz="quarter" idx="12"/>
          </p:nvPr>
        </p:nvSpPr>
        <p:spPr/>
        <p:txBody>
          <a:bodyPr/>
          <a:lstStyle/>
          <a:p>
            <a:fld id="{247F0913-7AB3-CC46-966F-A52782AC1450}" type="slidenum">
              <a:rPr lang="en-US" smtClean="0"/>
              <a:t>‹#›</a:t>
            </a:fld>
            <a:endParaRPr lang="en-US"/>
          </a:p>
        </p:txBody>
      </p:sp>
    </p:spTree>
    <p:extLst>
      <p:ext uri="{BB962C8B-B14F-4D97-AF65-F5344CB8AC3E}">
        <p14:creationId xmlns:p14="http://schemas.microsoft.com/office/powerpoint/2010/main" val="9191810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8A5C2-0699-F346-8481-CB3ADBF1FC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7C870A-1981-BD4F-90D4-091B06EBFB2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AF0DC4-52BC-1342-BD50-7BC8EDF8548B}"/>
              </a:ext>
            </a:extLst>
          </p:cNvPr>
          <p:cNvSpPr>
            <a:spLocks noGrp="1"/>
          </p:cNvSpPr>
          <p:nvPr>
            <p:ph type="dt" sz="half" idx="10"/>
          </p:nvPr>
        </p:nvSpPr>
        <p:spPr/>
        <p:txBody>
          <a:bodyPr/>
          <a:lstStyle/>
          <a:p>
            <a:fld id="{DE1F1AA6-85FC-3640-8980-EF911B146808}" type="datetimeFigureOut">
              <a:rPr lang="en-US" smtClean="0"/>
              <a:t>6/27/19</a:t>
            </a:fld>
            <a:endParaRPr lang="en-US"/>
          </a:p>
        </p:txBody>
      </p:sp>
      <p:sp>
        <p:nvSpPr>
          <p:cNvPr id="5" name="Footer Placeholder 4">
            <a:extLst>
              <a:ext uri="{FF2B5EF4-FFF2-40B4-BE49-F238E27FC236}">
                <a16:creationId xmlns:a16="http://schemas.microsoft.com/office/drawing/2014/main" id="{12537305-4F5D-414F-B90E-79B69B1DFF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79C48F-AAF4-C348-AA9D-AB9F7BC36789}"/>
              </a:ext>
            </a:extLst>
          </p:cNvPr>
          <p:cNvSpPr>
            <a:spLocks noGrp="1"/>
          </p:cNvSpPr>
          <p:nvPr>
            <p:ph type="sldNum" sz="quarter" idx="12"/>
          </p:nvPr>
        </p:nvSpPr>
        <p:spPr/>
        <p:txBody>
          <a:bodyPr/>
          <a:lstStyle/>
          <a:p>
            <a:fld id="{247F0913-7AB3-CC46-966F-A52782AC1450}" type="slidenum">
              <a:rPr lang="en-US" smtClean="0"/>
              <a:t>‹#›</a:t>
            </a:fld>
            <a:endParaRPr lang="en-US"/>
          </a:p>
        </p:txBody>
      </p:sp>
    </p:spTree>
    <p:extLst>
      <p:ext uri="{BB962C8B-B14F-4D97-AF65-F5344CB8AC3E}">
        <p14:creationId xmlns:p14="http://schemas.microsoft.com/office/powerpoint/2010/main" val="2811526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440D0B-B5D0-CD40-98EA-B04519A5E4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08819F-8510-B345-9A1A-59098B1992E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3D621C-3DEC-5E40-A38E-CA658AA286DE}"/>
              </a:ext>
            </a:extLst>
          </p:cNvPr>
          <p:cNvSpPr>
            <a:spLocks noGrp="1"/>
          </p:cNvSpPr>
          <p:nvPr>
            <p:ph type="dt" sz="half" idx="10"/>
          </p:nvPr>
        </p:nvSpPr>
        <p:spPr/>
        <p:txBody>
          <a:bodyPr/>
          <a:lstStyle/>
          <a:p>
            <a:fld id="{DE1F1AA6-85FC-3640-8980-EF911B146808}" type="datetimeFigureOut">
              <a:rPr lang="en-US" smtClean="0"/>
              <a:t>6/27/19</a:t>
            </a:fld>
            <a:endParaRPr lang="en-US"/>
          </a:p>
        </p:txBody>
      </p:sp>
      <p:sp>
        <p:nvSpPr>
          <p:cNvPr id="5" name="Footer Placeholder 4">
            <a:extLst>
              <a:ext uri="{FF2B5EF4-FFF2-40B4-BE49-F238E27FC236}">
                <a16:creationId xmlns:a16="http://schemas.microsoft.com/office/drawing/2014/main" id="{791E9B0B-D5F2-DB45-BF72-F82D46B596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6ED301-4FBF-E04B-8720-F37653D5E64B}"/>
              </a:ext>
            </a:extLst>
          </p:cNvPr>
          <p:cNvSpPr>
            <a:spLocks noGrp="1"/>
          </p:cNvSpPr>
          <p:nvPr>
            <p:ph type="sldNum" sz="quarter" idx="12"/>
          </p:nvPr>
        </p:nvSpPr>
        <p:spPr/>
        <p:txBody>
          <a:bodyPr/>
          <a:lstStyle/>
          <a:p>
            <a:fld id="{247F0913-7AB3-CC46-966F-A52782AC1450}" type="slidenum">
              <a:rPr lang="en-US" smtClean="0"/>
              <a:t>‹#›</a:t>
            </a:fld>
            <a:endParaRPr lang="en-US"/>
          </a:p>
        </p:txBody>
      </p:sp>
    </p:spTree>
    <p:extLst>
      <p:ext uri="{BB962C8B-B14F-4D97-AF65-F5344CB8AC3E}">
        <p14:creationId xmlns:p14="http://schemas.microsoft.com/office/powerpoint/2010/main" val="3091164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D7561-718D-0B4A-BD16-7A62B76D53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36F704-0551-D54E-822D-71BE56266FE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55E569-D654-E941-9378-26F67D3E38F8}"/>
              </a:ext>
            </a:extLst>
          </p:cNvPr>
          <p:cNvSpPr>
            <a:spLocks noGrp="1"/>
          </p:cNvSpPr>
          <p:nvPr>
            <p:ph type="dt" sz="half" idx="10"/>
          </p:nvPr>
        </p:nvSpPr>
        <p:spPr/>
        <p:txBody>
          <a:bodyPr/>
          <a:lstStyle/>
          <a:p>
            <a:fld id="{DE1F1AA6-85FC-3640-8980-EF911B146808}" type="datetimeFigureOut">
              <a:rPr lang="en-US" smtClean="0"/>
              <a:t>6/27/19</a:t>
            </a:fld>
            <a:endParaRPr lang="en-US"/>
          </a:p>
        </p:txBody>
      </p:sp>
      <p:sp>
        <p:nvSpPr>
          <p:cNvPr id="5" name="Footer Placeholder 4">
            <a:extLst>
              <a:ext uri="{FF2B5EF4-FFF2-40B4-BE49-F238E27FC236}">
                <a16:creationId xmlns:a16="http://schemas.microsoft.com/office/drawing/2014/main" id="{487FDBD6-17C4-1A41-862F-4A49D10C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BACBDD-B3DF-5640-8B8F-04F9618DBD03}"/>
              </a:ext>
            </a:extLst>
          </p:cNvPr>
          <p:cNvSpPr>
            <a:spLocks noGrp="1"/>
          </p:cNvSpPr>
          <p:nvPr>
            <p:ph type="sldNum" sz="quarter" idx="12"/>
          </p:nvPr>
        </p:nvSpPr>
        <p:spPr/>
        <p:txBody>
          <a:bodyPr/>
          <a:lstStyle/>
          <a:p>
            <a:fld id="{247F0913-7AB3-CC46-966F-A52782AC1450}" type="slidenum">
              <a:rPr lang="en-US" smtClean="0"/>
              <a:t>‹#›</a:t>
            </a:fld>
            <a:endParaRPr lang="en-US"/>
          </a:p>
        </p:txBody>
      </p:sp>
    </p:spTree>
    <p:extLst>
      <p:ext uri="{BB962C8B-B14F-4D97-AF65-F5344CB8AC3E}">
        <p14:creationId xmlns:p14="http://schemas.microsoft.com/office/powerpoint/2010/main" val="3963140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E30D2-B48A-724D-B813-27406C09BB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CBCC71-BB9B-CE44-B657-070BCACC6D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946FB61-AB56-7C43-B460-84B9B7568006}"/>
              </a:ext>
            </a:extLst>
          </p:cNvPr>
          <p:cNvSpPr>
            <a:spLocks noGrp="1"/>
          </p:cNvSpPr>
          <p:nvPr>
            <p:ph type="dt" sz="half" idx="10"/>
          </p:nvPr>
        </p:nvSpPr>
        <p:spPr/>
        <p:txBody>
          <a:bodyPr/>
          <a:lstStyle/>
          <a:p>
            <a:fld id="{DE1F1AA6-85FC-3640-8980-EF911B146808}" type="datetimeFigureOut">
              <a:rPr lang="en-US" smtClean="0"/>
              <a:t>6/27/19</a:t>
            </a:fld>
            <a:endParaRPr lang="en-US"/>
          </a:p>
        </p:txBody>
      </p:sp>
      <p:sp>
        <p:nvSpPr>
          <p:cNvPr id="5" name="Footer Placeholder 4">
            <a:extLst>
              <a:ext uri="{FF2B5EF4-FFF2-40B4-BE49-F238E27FC236}">
                <a16:creationId xmlns:a16="http://schemas.microsoft.com/office/drawing/2014/main" id="{582AA50A-2F7F-3D49-AECF-21CF33BCC9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E4799E-FF49-C544-A863-5DCEA599B5DB}"/>
              </a:ext>
            </a:extLst>
          </p:cNvPr>
          <p:cNvSpPr>
            <a:spLocks noGrp="1"/>
          </p:cNvSpPr>
          <p:nvPr>
            <p:ph type="sldNum" sz="quarter" idx="12"/>
          </p:nvPr>
        </p:nvSpPr>
        <p:spPr/>
        <p:txBody>
          <a:bodyPr/>
          <a:lstStyle/>
          <a:p>
            <a:fld id="{247F0913-7AB3-CC46-966F-A52782AC1450}" type="slidenum">
              <a:rPr lang="en-US" smtClean="0"/>
              <a:t>‹#›</a:t>
            </a:fld>
            <a:endParaRPr lang="en-US"/>
          </a:p>
        </p:txBody>
      </p:sp>
    </p:spTree>
    <p:extLst>
      <p:ext uri="{BB962C8B-B14F-4D97-AF65-F5344CB8AC3E}">
        <p14:creationId xmlns:p14="http://schemas.microsoft.com/office/powerpoint/2010/main" val="1249112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E49EC-9A24-1940-A8E2-D10E92C65F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8A8AC0-8EB7-9746-9299-BF5D02B6D7C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B9B47D-ECA4-B243-85AC-40614C35630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F7052D-8463-DA47-97B1-FA89351F584E}"/>
              </a:ext>
            </a:extLst>
          </p:cNvPr>
          <p:cNvSpPr>
            <a:spLocks noGrp="1"/>
          </p:cNvSpPr>
          <p:nvPr>
            <p:ph type="dt" sz="half" idx="10"/>
          </p:nvPr>
        </p:nvSpPr>
        <p:spPr/>
        <p:txBody>
          <a:bodyPr/>
          <a:lstStyle/>
          <a:p>
            <a:fld id="{DE1F1AA6-85FC-3640-8980-EF911B146808}" type="datetimeFigureOut">
              <a:rPr lang="en-US" smtClean="0"/>
              <a:t>6/27/19</a:t>
            </a:fld>
            <a:endParaRPr lang="en-US"/>
          </a:p>
        </p:txBody>
      </p:sp>
      <p:sp>
        <p:nvSpPr>
          <p:cNvPr id="6" name="Footer Placeholder 5">
            <a:extLst>
              <a:ext uri="{FF2B5EF4-FFF2-40B4-BE49-F238E27FC236}">
                <a16:creationId xmlns:a16="http://schemas.microsoft.com/office/drawing/2014/main" id="{82D46F3F-19D3-AB44-A170-42E47F6A9A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126793-A8DD-6547-906C-17E08ED7F090}"/>
              </a:ext>
            </a:extLst>
          </p:cNvPr>
          <p:cNvSpPr>
            <a:spLocks noGrp="1"/>
          </p:cNvSpPr>
          <p:nvPr>
            <p:ph type="sldNum" sz="quarter" idx="12"/>
          </p:nvPr>
        </p:nvSpPr>
        <p:spPr/>
        <p:txBody>
          <a:bodyPr/>
          <a:lstStyle/>
          <a:p>
            <a:fld id="{247F0913-7AB3-CC46-966F-A52782AC1450}" type="slidenum">
              <a:rPr lang="en-US" smtClean="0"/>
              <a:t>‹#›</a:t>
            </a:fld>
            <a:endParaRPr lang="en-US"/>
          </a:p>
        </p:txBody>
      </p:sp>
    </p:spTree>
    <p:extLst>
      <p:ext uri="{BB962C8B-B14F-4D97-AF65-F5344CB8AC3E}">
        <p14:creationId xmlns:p14="http://schemas.microsoft.com/office/powerpoint/2010/main" val="2346220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441D7-9FA0-E849-BFF1-CE77C701220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C7904CB-45D3-554D-9BEF-B1BD45C18A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0079DBB-EAA9-F24F-A82E-A44AB8A0044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32AFDF-8339-5A47-8392-FB0F67DCA2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8822891-F05B-0046-AF0B-9E25C09F644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B19EF5-E0A0-7F48-BE68-67D596DF217D}"/>
              </a:ext>
            </a:extLst>
          </p:cNvPr>
          <p:cNvSpPr>
            <a:spLocks noGrp="1"/>
          </p:cNvSpPr>
          <p:nvPr>
            <p:ph type="dt" sz="half" idx="10"/>
          </p:nvPr>
        </p:nvSpPr>
        <p:spPr/>
        <p:txBody>
          <a:bodyPr/>
          <a:lstStyle/>
          <a:p>
            <a:fld id="{DE1F1AA6-85FC-3640-8980-EF911B146808}" type="datetimeFigureOut">
              <a:rPr lang="en-US" smtClean="0"/>
              <a:t>6/27/19</a:t>
            </a:fld>
            <a:endParaRPr lang="en-US"/>
          </a:p>
        </p:txBody>
      </p:sp>
      <p:sp>
        <p:nvSpPr>
          <p:cNvPr id="8" name="Footer Placeholder 7">
            <a:extLst>
              <a:ext uri="{FF2B5EF4-FFF2-40B4-BE49-F238E27FC236}">
                <a16:creationId xmlns:a16="http://schemas.microsoft.com/office/drawing/2014/main" id="{0B85648F-6869-2646-9D0F-FECE944205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3BE1A49-FA35-7A40-8CB1-65C95E618443}"/>
              </a:ext>
            </a:extLst>
          </p:cNvPr>
          <p:cNvSpPr>
            <a:spLocks noGrp="1"/>
          </p:cNvSpPr>
          <p:nvPr>
            <p:ph type="sldNum" sz="quarter" idx="12"/>
          </p:nvPr>
        </p:nvSpPr>
        <p:spPr/>
        <p:txBody>
          <a:bodyPr/>
          <a:lstStyle/>
          <a:p>
            <a:fld id="{247F0913-7AB3-CC46-966F-A52782AC1450}" type="slidenum">
              <a:rPr lang="en-US" smtClean="0"/>
              <a:t>‹#›</a:t>
            </a:fld>
            <a:endParaRPr lang="en-US"/>
          </a:p>
        </p:txBody>
      </p:sp>
    </p:spTree>
    <p:extLst>
      <p:ext uri="{BB962C8B-B14F-4D97-AF65-F5344CB8AC3E}">
        <p14:creationId xmlns:p14="http://schemas.microsoft.com/office/powerpoint/2010/main" val="2476293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1E5FF-CAA5-084E-92C5-0C058E3E356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AD33A20-63CB-4841-ACD5-F47C9B86FF50}"/>
              </a:ext>
            </a:extLst>
          </p:cNvPr>
          <p:cNvSpPr>
            <a:spLocks noGrp="1"/>
          </p:cNvSpPr>
          <p:nvPr>
            <p:ph type="dt" sz="half" idx="10"/>
          </p:nvPr>
        </p:nvSpPr>
        <p:spPr/>
        <p:txBody>
          <a:bodyPr/>
          <a:lstStyle/>
          <a:p>
            <a:fld id="{DE1F1AA6-85FC-3640-8980-EF911B146808}" type="datetimeFigureOut">
              <a:rPr lang="en-US" smtClean="0"/>
              <a:t>6/27/19</a:t>
            </a:fld>
            <a:endParaRPr lang="en-US"/>
          </a:p>
        </p:txBody>
      </p:sp>
      <p:sp>
        <p:nvSpPr>
          <p:cNvPr id="4" name="Footer Placeholder 3">
            <a:extLst>
              <a:ext uri="{FF2B5EF4-FFF2-40B4-BE49-F238E27FC236}">
                <a16:creationId xmlns:a16="http://schemas.microsoft.com/office/drawing/2014/main" id="{6FFFF0F8-A427-0B42-A5AC-C34FAA453BF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90F20F-E0D5-8742-B45E-F0C421F122E8}"/>
              </a:ext>
            </a:extLst>
          </p:cNvPr>
          <p:cNvSpPr>
            <a:spLocks noGrp="1"/>
          </p:cNvSpPr>
          <p:nvPr>
            <p:ph type="sldNum" sz="quarter" idx="12"/>
          </p:nvPr>
        </p:nvSpPr>
        <p:spPr/>
        <p:txBody>
          <a:bodyPr/>
          <a:lstStyle/>
          <a:p>
            <a:fld id="{247F0913-7AB3-CC46-966F-A52782AC1450}" type="slidenum">
              <a:rPr lang="en-US" smtClean="0"/>
              <a:t>‹#›</a:t>
            </a:fld>
            <a:endParaRPr lang="en-US"/>
          </a:p>
        </p:txBody>
      </p:sp>
    </p:spTree>
    <p:extLst>
      <p:ext uri="{BB962C8B-B14F-4D97-AF65-F5344CB8AC3E}">
        <p14:creationId xmlns:p14="http://schemas.microsoft.com/office/powerpoint/2010/main" val="4032040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ED40B3-0831-C84B-8BD3-96D4E402E302}"/>
              </a:ext>
            </a:extLst>
          </p:cNvPr>
          <p:cNvSpPr>
            <a:spLocks noGrp="1"/>
          </p:cNvSpPr>
          <p:nvPr>
            <p:ph type="dt" sz="half" idx="10"/>
          </p:nvPr>
        </p:nvSpPr>
        <p:spPr/>
        <p:txBody>
          <a:bodyPr/>
          <a:lstStyle/>
          <a:p>
            <a:fld id="{DE1F1AA6-85FC-3640-8980-EF911B146808}" type="datetimeFigureOut">
              <a:rPr lang="en-US" smtClean="0"/>
              <a:t>6/27/19</a:t>
            </a:fld>
            <a:endParaRPr lang="en-US"/>
          </a:p>
        </p:txBody>
      </p:sp>
      <p:sp>
        <p:nvSpPr>
          <p:cNvPr id="3" name="Footer Placeholder 2">
            <a:extLst>
              <a:ext uri="{FF2B5EF4-FFF2-40B4-BE49-F238E27FC236}">
                <a16:creationId xmlns:a16="http://schemas.microsoft.com/office/drawing/2014/main" id="{D1557033-658E-FF4D-838B-3D8883A703A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9029A2C-55E8-F542-8C93-A6C5915B911F}"/>
              </a:ext>
            </a:extLst>
          </p:cNvPr>
          <p:cNvSpPr>
            <a:spLocks noGrp="1"/>
          </p:cNvSpPr>
          <p:nvPr>
            <p:ph type="sldNum" sz="quarter" idx="12"/>
          </p:nvPr>
        </p:nvSpPr>
        <p:spPr/>
        <p:txBody>
          <a:bodyPr/>
          <a:lstStyle/>
          <a:p>
            <a:fld id="{247F0913-7AB3-CC46-966F-A52782AC1450}" type="slidenum">
              <a:rPr lang="en-US" smtClean="0"/>
              <a:t>‹#›</a:t>
            </a:fld>
            <a:endParaRPr lang="en-US"/>
          </a:p>
        </p:txBody>
      </p:sp>
    </p:spTree>
    <p:extLst>
      <p:ext uri="{BB962C8B-B14F-4D97-AF65-F5344CB8AC3E}">
        <p14:creationId xmlns:p14="http://schemas.microsoft.com/office/powerpoint/2010/main" val="762807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F458A-3123-314A-89DF-B61DB16F14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060F71-F63D-D747-A4D3-D7C604873C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0F35B0-ECFB-1940-A605-326792623D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F705CD0-C979-B541-9A16-5818EA2670F7}"/>
              </a:ext>
            </a:extLst>
          </p:cNvPr>
          <p:cNvSpPr>
            <a:spLocks noGrp="1"/>
          </p:cNvSpPr>
          <p:nvPr>
            <p:ph type="dt" sz="half" idx="10"/>
          </p:nvPr>
        </p:nvSpPr>
        <p:spPr/>
        <p:txBody>
          <a:bodyPr/>
          <a:lstStyle/>
          <a:p>
            <a:fld id="{DE1F1AA6-85FC-3640-8980-EF911B146808}" type="datetimeFigureOut">
              <a:rPr lang="en-US" smtClean="0"/>
              <a:t>6/27/19</a:t>
            </a:fld>
            <a:endParaRPr lang="en-US"/>
          </a:p>
        </p:txBody>
      </p:sp>
      <p:sp>
        <p:nvSpPr>
          <p:cNvPr id="6" name="Footer Placeholder 5">
            <a:extLst>
              <a:ext uri="{FF2B5EF4-FFF2-40B4-BE49-F238E27FC236}">
                <a16:creationId xmlns:a16="http://schemas.microsoft.com/office/drawing/2014/main" id="{121D94FC-57D5-0C47-8099-0624CD9E2A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766FA9-A00F-F547-9DB3-FD1629BF99A7}"/>
              </a:ext>
            </a:extLst>
          </p:cNvPr>
          <p:cNvSpPr>
            <a:spLocks noGrp="1"/>
          </p:cNvSpPr>
          <p:nvPr>
            <p:ph type="sldNum" sz="quarter" idx="12"/>
          </p:nvPr>
        </p:nvSpPr>
        <p:spPr/>
        <p:txBody>
          <a:bodyPr/>
          <a:lstStyle/>
          <a:p>
            <a:fld id="{247F0913-7AB3-CC46-966F-A52782AC1450}" type="slidenum">
              <a:rPr lang="en-US" smtClean="0"/>
              <a:t>‹#›</a:t>
            </a:fld>
            <a:endParaRPr lang="en-US"/>
          </a:p>
        </p:txBody>
      </p:sp>
    </p:spTree>
    <p:extLst>
      <p:ext uri="{BB962C8B-B14F-4D97-AF65-F5344CB8AC3E}">
        <p14:creationId xmlns:p14="http://schemas.microsoft.com/office/powerpoint/2010/main" val="42164404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63842-E709-F74D-A881-DF2CCAF431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8D7B94-28A0-BC4B-B1A5-69135D0641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42D847A-454E-3F46-9EE5-7484575324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6D24444-6195-3740-BFC5-8014732F1E69}"/>
              </a:ext>
            </a:extLst>
          </p:cNvPr>
          <p:cNvSpPr>
            <a:spLocks noGrp="1"/>
          </p:cNvSpPr>
          <p:nvPr>
            <p:ph type="dt" sz="half" idx="10"/>
          </p:nvPr>
        </p:nvSpPr>
        <p:spPr/>
        <p:txBody>
          <a:bodyPr/>
          <a:lstStyle/>
          <a:p>
            <a:fld id="{DE1F1AA6-85FC-3640-8980-EF911B146808}" type="datetimeFigureOut">
              <a:rPr lang="en-US" smtClean="0"/>
              <a:t>6/27/19</a:t>
            </a:fld>
            <a:endParaRPr lang="en-US"/>
          </a:p>
        </p:txBody>
      </p:sp>
      <p:sp>
        <p:nvSpPr>
          <p:cNvPr id="6" name="Footer Placeholder 5">
            <a:extLst>
              <a:ext uri="{FF2B5EF4-FFF2-40B4-BE49-F238E27FC236}">
                <a16:creationId xmlns:a16="http://schemas.microsoft.com/office/drawing/2014/main" id="{5B4BDC9B-D23E-4846-A581-5E37D3B1C3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D510BA-8A03-1247-9FCC-2795A0F7D333}"/>
              </a:ext>
            </a:extLst>
          </p:cNvPr>
          <p:cNvSpPr>
            <a:spLocks noGrp="1"/>
          </p:cNvSpPr>
          <p:nvPr>
            <p:ph type="sldNum" sz="quarter" idx="12"/>
          </p:nvPr>
        </p:nvSpPr>
        <p:spPr/>
        <p:txBody>
          <a:bodyPr/>
          <a:lstStyle/>
          <a:p>
            <a:fld id="{247F0913-7AB3-CC46-966F-A52782AC1450}" type="slidenum">
              <a:rPr lang="en-US" smtClean="0"/>
              <a:t>‹#›</a:t>
            </a:fld>
            <a:endParaRPr lang="en-US"/>
          </a:p>
        </p:txBody>
      </p:sp>
    </p:spTree>
    <p:extLst>
      <p:ext uri="{BB962C8B-B14F-4D97-AF65-F5344CB8AC3E}">
        <p14:creationId xmlns:p14="http://schemas.microsoft.com/office/powerpoint/2010/main" val="2942770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A16E35-96AC-3941-9B7F-50E49C47DB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7B7B59-8E74-7946-9AEF-1EDDB07F7A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955744-6D22-9442-8B3D-F6F16A8A5E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1F1AA6-85FC-3640-8980-EF911B146808}" type="datetimeFigureOut">
              <a:rPr lang="en-US" smtClean="0"/>
              <a:t>6/27/19</a:t>
            </a:fld>
            <a:endParaRPr lang="en-US"/>
          </a:p>
        </p:txBody>
      </p:sp>
      <p:sp>
        <p:nvSpPr>
          <p:cNvPr id="5" name="Footer Placeholder 4">
            <a:extLst>
              <a:ext uri="{FF2B5EF4-FFF2-40B4-BE49-F238E27FC236}">
                <a16:creationId xmlns:a16="http://schemas.microsoft.com/office/drawing/2014/main" id="{C3B9B4EC-22DB-2B49-B06D-95CF596C13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B1AFEAA-DCF9-8B44-BAC6-2141806268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7F0913-7AB3-CC46-966F-A52782AC1450}" type="slidenum">
              <a:rPr lang="en-US" smtClean="0"/>
              <a:t>‹#›</a:t>
            </a:fld>
            <a:endParaRPr lang="en-US"/>
          </a:p>
        </p:txBody>
      </p:sp>
    </p:spTree>
    <p:extLst>
      <p:ext uri="{BB962C8B-B14F-4D97-AF65-F5344CB8AC3E}">
        <p14:creationId xmlns:p14="http://schemas.microsoft.com/office/powerpoint/2010/main" val="3513384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g"/><Relationship Id="rId10" Type="http://schemas.openxmlformats.org/officeDocument/2006/relationships/image" Target="../media/image8.jp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2.png"/><Relationship Id="rId11" Type="http://schemas.openxmlformats.org/officeDocument/2006/relationships/image" Target="../media/image37.jpg"/><Relationship Id="rId5" Type="http://schemas.openxmlformats.org/officeDocument/2006/relationships/image" Target="../media/image7.png"/><Relationship Id="rId10" Type="http://schemas.openxmlformats.org/officeDocument/2006/relationships/image" Target="../media/image36.png"/><Relationship Id="rId4" Type="http://schemas.openxmlformats.org/officeDocument/2006/relationships/image" Target="../media/image2.png"/><Relationship Id="rId9" Type="http://schemas.openxmlformats.org/officeDocument/2006/relationships/image" Target="../media/image35.jpg"/></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3.xml"/><Relationship Id="rId9" Type="http://schemas.openxmlformats.org/officeDocument/2006/relationships/image" Target="../media/image8.jp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7.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7.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7.png"/><Relationship Id="rId10"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7.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slideLayout" Target="../slideLayouts/slideLayout1.xml"/><Relationship Id="rId7" Type="http://schemas.openxmlformats.org/officeDocument/2006/relationships/image" Target="../media/image7.png"/><Relationship Id="rId12" Type="http://schemas.openxmlformats.org/officeDocument/2006/relationships/image" Target="../media/image21.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png"/><Relationship Id="rId11" Type="http://schemas.openxmlformats.org/officeDocument/2006/relationships/image" Target="../media/image20.png"/><Relationship Id="rId5" Type="http://schemas.openxmlformats.org/officeDocument/2006/relationships/image" Target="../media/image1.png"/><Relationship Id="rId10" Type="http://schemas.openxmlformats.org/officeDocument/2006/relationships/image" Target="../media/image19.png"/><Relationship Id="rId4" Type="http://schemas.openxmlformats.org/officeDocument/2006/relationships/notesSlide" Target="../notesSlides/notesSlide5.xml"/><Relationship Id="rId9" Type="http://schemas.openxmlformats.org/officeDocument/2006/relationships/image" Target="../media/image18.png"/><Relationship Id="rId14"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1.png"/><Relationship Id="rId7" Type="http://schemas.openxmlformats.org/officeDocument/2006/relationships/image" Target="../media/image25.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4.jpg"/><Relationship Id="rId5" Type="http://schemas.openxmlformats.org/officeDocument/2006/relationships/image" Target="../media/image7.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7.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8.jpeg"/><Relationship Id="rId5" Type="http://schemas.openxmlformats.org/officeDocument/2006/relationships/image" Target="../media/image7.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DAB87-CD1B-3041-8EFC-4AE9426F5944}"/>
              </a:ext>
            </a:extLst>
          </p:cNvPr>
          <p:cNvSpPr>
            <a:spLocks noGrp="1"/>
          </p:cNvSpPr>
          <p:nvPr>
            <p:ph type="ctrTitle"/>
          </p:nvPr>
        </p:nvSpPr>
        <p:spPr>
          <a:xfrm>
            <a:off x="120051" y="54302"/>
            <a:ext cx="11951898" cy="939042"/>
          </a:xfrm>
        </p:spPr>
        <p:txBody>
          <a:bodyPr>
            <a:normAutofit/>
          </a:bodyPr>
          <a:lstStyle/>
          <a:p>
            <a:pPr algn="l"/>
            <a:r>
              <a:rPr lang="en-US" sz="4800" b="1" dirty="0">
                <a:solidFill>
                  <a:schemeClr val="bg2">
                    <a:lumMod val="25000"/>
                  </a:schemeClr>
                </a:solidFill>
                <a:latin typeface="Dubai" panose="020B0503030403030204" pitchFamily="34" charset="-78"/>
                <a:ea typeface="Dotum" panose="020B0600000101010101" pitchFamily="34" charset="-127"/>
                <a:cs typeface="Dubai" panose="020B0503030403030204" pitchFamily="34" charset="-78"/>
              </a:rPr>
              <a:t>ARTIFICIAL INTELLIGENCE &amp; INCLUSION:</a:t>
            </a:r>
          </a:p>
        </p:txBody>
      </p:sp>
      <p:pic>
        <p:nvPicPr>
          <p:cNvPr id="7" name="Picture 6">
            <a:extLst>
              <a:ext uri="{FF2B5EF4-FFF2-40B4-BE49-F238E27FC236}">
                <a16:creationId xmlns:a16="http://schemas.microsoft.com/office/drawing/2014/main" id="{5DFCDB6A-A86F-5245-9313-20A3C543A079}"/>
              </a:ext>
            </a:extLst>
          </p:cNvPr>
          <p:cNvPicPr>
            <a:picLocks noChangeAspect="1"/>
          </p:cNvPicPr>
          <p:nvPr/>
        </p:nvPicPr>
        <p:blipFill>
          <a:blip r:embed="rId3"/>
          <a:stretch>
            <a:fillRect/>
          </a:stretch>
        </p:blipFill>
        <p:spPr>
          <a:xfrm>
            <a:off x="153245" y="6199643"/>
            <a:ext cx="596698" cy="596698"/>
          </a:xfrm>
          <a:prstGeom prst="rect">
            <a:avLst/>
          </a:prstGeom>
        </p:spPr>
      </p:pic>
      <p:pic>
        <p:nvPicPr>
          <p:cNvPr id="10" name="Picture 9">
            <a:extLst>
              <a:ext uri="{FF2B5EF4-FFF2-40B4-BE49-F238E27FC236}">
                <a16:creationId xmlns:a16="http://schemas.microsoft.com/office/drawing/2014/main" id="{BC30AA05-2E2E-724B-B423-F6888727CDA1}"/>
              </a:ext>
            </a:extLst>
          </p:cNvPr>
          <p:cNvPicPr>
            <a:picLocks noChangeAspect="1"/>
          </p:cNvPicPr>
          <p:nvPr/>
        </p:nvPicPr>
        <p:blipFill rotWithShape="1">
          <a:blip r:embed="rId4"/>
          <a:srcRect l="21236" t="60880" r="21153"/>
          <a:stretch/>
        </p:blipFill>
        <p:spPr>
          <a:xfrm>
            <a:off x="749943" y="6285028"/>
            <a:ext cx="627251" cy="425928"/>
          </a:xfrm>
          <a:prstGeom prst="rect">
            <a:avLst/>
          </a:prstGeom>
        </p:spPr>
      </p:pic>
      <p:sp>
        <p:nvSpPr>
          <p:cNvPr id="11" name="Title 1">
            <a:extLst>
              <a:ext uri="{FF2B5EF4-FFF2-40B4-BE49-F238E27FC236}">
                <a16:creationId xmlns:a16="http://schemas.microsoft.com/office/drawing/2014/main" id="{51552196-D97F-5142-A78E-F98E48222E0E}"/>
              </a:ext>
            </a:extLst>
          </p:cNvPr>
          <p:cNvSpPr txBox="1">
            <a:spLocks/>
          </p:cNvSpPr>
          <p:nvPr/>
        </p:nvSpPr>
        <p:spPr>
          <a:xfrm>
            <a:off x="120051" y="733746"/>
            <a:ext cx="10950496" cy="93904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solidFill>
                  <a:schemeClr val="bg2">
                    <a:lumMod val="25000"/>
                  </a:schemeClr>
                </a:solidFill>
                <a:latin typeface="Dubai" panose="020B0503030403030204" pitchFamily="34" charset="-78"/>
                <a:ea typeface="Dotum" panose="020B0600000101010101" pitchFamily="34" charset="-127"/>
                <a:cs typeface="Dubai" panose="020B0503030403030204" pitchFamily="34" charset="-78"/>
              </a:rPr>
              <a:t>FORMERLY GANG-INVOLVED YOUTH AS DOMAIN EXPERTS FOR ANALYZING UNSTRUCTURED TWITTER DATA </a:t>
            </a:r>
          </a:p>
        </p:txBody>
      </p:sp>
      <p:grpSp>
        <p:nvGrpSpPr>
          <p:cNvPr id="27" name="Group 26">
            <a:extLst>
              <a:ext uri="{FF2B5EF4-FFF2-40B4-BE49-F238E27FC236}">
                <a16:creationId xmlns:a16="http://schemas.microsoft.com/office/drawing/2014/main" id="{ECBC4E71-EE71-3645-A190-F15DD4A02971}"/>
              </a:ext>
            </a:extLst>
          </p:cNvPr>
          <p:cNvGrpSpPr/>
          <p:nvPr/>
        </p:nvGrpSpPr>
        <p:grpSpPr>
          <a:xfrm>
            <a:off x="948489" y="1848689"/>
            <a:ext cx="10295022" cy="2226129"/>
            <a:chOff x="877465" y="2054996"/>
            <a:chExt cx="10295022" cy="2226129"/>
          </a:xfrm>
        </p:grpSpPr>
        <p:grpSp>
          <p:nvGrpSpPr>
            <p:cNvPr id="18" name="Group 17">
              <a:extLst>
                <a:ext uri="{FF2B5EF4-FFF2-40B4-BE49-F238E27FC236}">
                  <a16:creationId xmlns:a16="http://schemas.microsoft.com/office/drawing/2014/main" id="{2B0FEA32-E1AB-734D-A6D5-05AE74272B67}"/>
                </a:ext>
              </a:extLst>
            </p:cNvPr>
            <p:cNvGrpSpPr/>
            <p:nvPr/>
          </p:nvGrpSpPr>
          <p:grpSpPr>
            <a:xfrm>
              <a:off x="1027652" y="2054996"/>
              <a:ext cx="9807740" cy="1659370"/>
              <a:chOff x="1117357" y="3036986"/>
              <a:chExt cx="9807740" cy="1659370"/>
            </a:xfrm>
          </p:grpSpPr>
          <p:pic>
            <p:nvPicPr>
              <p:cNvPr id="13" name="Picture 12">
                <a:extLst>
                  <a:ext uri="{FF2B5EF4-FFF2-40B4-BE49-F238E27FC236}">
                    <a16:creationId xmlns:a16="http://schemas.microsoft.com/office/drawing/2014/main" id="{EF3A477B-47C7-2942-B405-053DE3FE55EB}"/>
                  </a:ext>
                </a:extLst>
              </p:cNvPr>
              <p:cNvPicPr>
                <a:picLocks noChangeAspect="1"/>
              </p:cNvPicPr>
              <p:nvPr/>
            </p:nvPicPr>
            <p:blipFill>
              <a:blip r:embed="rId5"/>
              <a:srcRect/>
              <a:stretch/>
            </p:blipFill>
            <p:spPr>
              <a:xfrm>
                <a:off x="1117357" y="3053260"/>
                <a:ext cx="1643096" cy="1643096"/>
              </a:xfrm>
              <a:prstGeom prst="ellipse">
                <a:avLst/>
              </a:prstGeom>
              <a:ln>
                <a:noFill/>
              </a:ln>
              <a:effectLst>
                <a:softEdge rad="0"/>
              </a:effectLst>
            </p:spPr>
          </p:pic>
          <p:pic>
            <p:nvPicPr>
              <p:cNvPr id="14" name="Picture 13">
                <a:extLst>
                  <a:ext uri="{FF2B5EF4-FFF2-40B4-BE49-F238E27FC236}">
                    <a16:creationId xmlns:a16="http://schemas.microsoft.com/office/drawing/2014/main" id="{DFEDFFDB-80B7-6E4A-9866-532D8D31390D}"/>
                  </a:ext>
                </a:extLst>
              </p:cNvPr>
              <p:cNvPicPr>
                <a:picLocks noChangeAspect="1"/>
              </p:cNvPicPr>
              <p:nvPr/>
            </p:nvPicPr>
            <p:blipFill>
              <a:blip r:embed="rId6"/>
              <a:stretch>
                <a:fillRect/>
              </a:stretch>
            </p:blipFill>
            <p:spPr>
              <a:xfrm>
                <a:off x="3838905" y="3053260"/>
                <a:ext cx="1643096" cy="1643096"/>
              </a:xfrm>
              <a:prstGeom prst="ellipse">
                <a:avLst/>
              </a:prstGeom>
              <a:ln>
                <a:noFill/>
              </a:ln>
              <a:effectLst>
                <a:softEdge rad="0"/>
              </a:effectLst>
            </p:spPr>
          </p:pic>
          <p:pic>
            <p:nvPicPr>
              <p:cNvPr id="15" name="Picture 14">
                <a:extLst>
                  <a:ext uri="{FF2B5EF4-FFF2-40B4-BE49-F238E27FC236}">
                    <a16:creationId xmlns:a16="http://schemas.microsoft.com/office/drawing/2014/main" id="{FCA2C151-8FB9-F94C-A64A-C8ECEFA01D06}"/>
                  </a:ext>
                </a:extLst>
              </p:cNvPr>
              <p:cNvPicPr>
                <a:picLocks noChangeAspect="1"/>
              </p:cNvPicPr>
              <p:nvPr/>
            </p:nvPicPr>
            <p:blipFill>
              <a:blip r:embed="rId7"/>
              <a:stretch>
                <a:fillRect/>
              </a:stretch>
            </p:blipFill>
            <p:spPr>
              <a:xfrm>
                <a:off x="6560453" y="3053260"/>
                <a:ext cx="1643096" cy="1643096"/>
              </a:xfrm>
              <a:prstGeom prst="ellipse">
                <a:avLst/>
              </a:prstGeom>
              <a:ln>
                <a:noFill/>
              </a:ln>
              <a:effectLst>
                <a:softEdge rad="0"/>
              </a:effectLst>
            </p:spPr>
          </p:pic>
          <p:pic>
            <p:nvPicPr>
              <p:cNvPr id="16" name="Picture 15">
                <a:extLst>
                  <a:ext uri="{FF2B5EF4-FFF2-40B4-BE49-F238E27FC236}">
                    <a16:creationId xmlns:a16="http://schemas.microsoft.com/office/drawing/2014/main" id="{DA5B0E5E-1780-B549-AE36-99EB462F752A}"/>
                  </a:ext>
                </a:extLst>
              </p:cNvPr>
              <p:cNvPicPr>
                <a:picLocks noChangeAspect="1"/>
              </p:cNvPicPr>
              <p:nvPr/>
            </p:nvPicPr>
            <p:blipFill>
              <a:blip r:embed="rId8"/>
              <a:stretch>
                <a:fillRect/>
              </a:stretch>
            </p:blipFill>
            <p:spPr>
              <a:xfrm>
                <a:off x="9282001" y="3036986"/>
                <a:ext cx="1643096" cy="1643096"/>
              </a:xfrm>
              <a:prstGeom prst="ellipse">
                <a:avLst/>
              </a:prstGeom>
              <a:ln>
                <a:noFill/>
              </a:ln>
              <a:effectLst>
                <a:softEdge rad="0"/>
              </a:effectLst>
            </p:spPr>
          </p:pic>
        </p:grpSp>
        <p:sp>
          <p:nvSpPr>
            <p:cNvPr id="19" name="Title 1">
              <a:extLst>
                <a:ext uri="{FF2B5EF4-FFF2-40B4-BE49-F238E27FC236}">
                  <a16:creationId xmlns:a16="http://schemas.microsoft.com/office/drawing/2014/main" id="{7C8D8CF7-7752-B141-862F-04374C5853FC}"/>
                </a:ext>
              </a:extLst>
            </p:cNvPr>
            <p:cNvSpPr txBox="1">
              <a:spLocks/>
            </p:cNvSpPr>
            <p:nvPr/>
          </p:nvSpPr>
          <p:spPr>
            <a:xfrm>
              <a:off x="877465" y="3855197"/>
              <a:ext cx="1943469" cy="425928"/>
            </a:xfrm>
            <a:prstGeom prst="rect">
              <a:avLst/>
            </a:prstGeom>
            <a:solidFill>
              <a:srgbClr val="007B76"/>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dirty="0">
                  <a:solidFill>
                    <a:schemeClr val="bg1">
                      <a:lumMod val="95000"/>
                    </a:schemeClr>
                  </a:solidFill>
                  <a:latin typeface="Dubai" panose="020B0503030403030204" pitchFamily="34" charset="-78"/>
                  <a:ea typeface="Dotum" panose="020B0600000101010101" pitchFamily="34" charset="-127"/>
                  <a:cs typeface="Dubai" panose="020B0503030403030204" pitchFamily="34" charset="-78"/>
                </a:rPr>
                <a:t>William R. Frey</a:t>
              </a:r>
              <a:r>
                <a:rPr lang="en-US" sz="2000" baseline="30000" dirty="0">
                  <a:solidFill>
                    <a:schemeClr val="bg1">
                      <a:lumMod val="95000"/>
                    </a:schemeClr>
                  </a:solidFill>
                  <a:latin typeface="Dubai" panose="020B0503030403030204" pitchFamily="34" charset="-78"/>
                  <a:ea typeface="Dotum" panose="020B0600000101010101" pitchFamily="34" charset="-127"/>
                  <a:cs typeface="Dubai" panose="020B0503030403030204" pitchFamily="34" charset="-78"/>
                </a:rPr>
                <a:t>[1]</a:t>
              </a:r>
              <a:endParaRPr lang="en-US" sz="2000" dirty="0">
                <a:solidFill>
                  <a:schemeClr val="bg1">
                    <a:lumMod val="95000"/>
                  </a:schemeClr>
                </a:solidFill>
                <a:latin typeface="Dubai" panose="020B0503030403030204" pitchFamily="34" charset="-78"/>
                <a:ea typeface="Dotum" panose="020B0600000101010101" pitchFamily="34" charset="-127"/>
                <a:cs typeface="Dubai" panose="020B0503030403030204" pitchFamily="34" charset="-78"/>
              </a:endParaRPr>
            </a:p>
          </p:txBody>
        </p:sp>
        <p:sp>
          <p:nvSpPr>
            <p:cNvPr id="20" name="Title 1">
              <a:extLst>
                <a:ext uri="{FF2B5EF4-FFF2-40B4-BE49-F238E27FC236}">
                  <a16:creationId xmlns:a16="http://schemas.microsoft.com/office/drawing/2014/main" id="{017ACA75-4439-CC4D-9AA1-BAC20EE4036F}"/>
                </a:ext>
              </a:extLst>
            </p:cNvPr>
            <p:cNvSpPr txBox="1">
              <a:spLocks/>
            </p:cNvSpPr>
            <p:nvPr/>
          </p:nvSpPr>
          <p:spPr>
            <a:xfrm>
              <a:off x="3334890" y="3847861"/>
              <a:ext cx="2471715" cy="425929"/>
            </a:xfrm>
            <a:prstGeom prst="rect">
              <a:avLst/>
            </a:prstGeom>
          </p:spPr>
          <p:txBody>
            <a:bodyPr vert="horz" lIns="91440" tIns="45720" rIns="91440" bIns="45720" rtlCol="0" anchor="b">
              <a:noAutofit/>
              <a:scene3d>
                <a:camera prst="orthographicFront"/>
                <a:lightRig rig="threePt" dir="t"/>
              </a:scene3d>
              <a:flatTx/>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dirty="0">
                  <a:solidFill>
                    <a:schemeClr val="bg2">
                      <a:lumMod val="25000"/>
                    </a:schemeClr>
                  </a:solidFill>
                  <a:latin typeface="Dubai" panose="020B0503030403030204" pitchFamily="34" charset="-78"/>
                  <a:ea typeface="Dotum" panose="020B0600000101010101" pitchFamily="34" charset="-127"/>
                  <a:cs typeface="Dubai" panose="020B0503030403030204" pitchFamily="34" charset="-78"/>
                </a:rPr>
                <a:t>Desmond U. Patton</a:t>
              </a:r>
              <a:r>
                <a:rPr lang="en-US" sz="2000" baseline="30000" dirty="0">
                  <a:solidFill>
                    <a:schemeClr val="bg2">
                      <a:lumMod val="25000"/>
                    </a:schemeClr>
                  </a:solidFill>
                  <a:latin typeface="Dubai" panose="020B0503030403030204" pitchFamily="34" charset="-78"/>
                  <a:ea typeface="Dotum" panose="020B0600000101010101" pitchFamily="34" charset="-127"/>
                  <a:cs typeface="Dubai" panose="020B0503030403030204" pitchFamily="34" charset="-78"/>
                </a:rPr>
                <a:t>[1]</a:t>
              </a:r>
              <a:endParaRPr lang="en-US" sz="2000" dirty="0">
                <a:solidFill>
                  <a:schemeClr val="bg2">
                    <a:lumMod val="25000"/>
                  </a:schemeClr>
                </a:solidFill>
                <a:latin typeface="Dubai" panose="020B0503030403030204" pitchFamily="34" charset="-78"/>
                <a:ea typeface="Dotum" panose="020B0600000101010101" pitchFamily="34" charset="-127"/>
                <a:cs typeface="Dubai" panose="020B0503030403030204" pitchFamily="34" charset="-78"/>
              </a:endParaRPr>
            </a:p>
          </p:txBody>
        </p:sp>
        <p:sp>
          <p:nvSpPr>
            <p:cNvPr id="21" name="Title 1">
              <a:extLst>
                <a:ext uri="{FF2B5EF4-FFF2-40B4-BE49-F238E27FC236}">
                  <a16:creationId xmlns:a16="http://schemas.microsoft.com/office/drawing/2014/main" id="{6846E38C-4867-4A46-85D9-F18631251AB0}"/>
                </a:ext>
              </a:extLst>
            </p:cNvPr>
            <p:cNvSpPr txBox="1">
              <a:spLocks/>
            </p:cNvSpPr>
            <p:nvPr/>
          </p:nvSpPr>
          <p:spPr>
            <a:xfrm>
              <a:off x="6133652" y="3855196"/>
              <a:ext cx="2317287" cy="425929"/>
            </a:xfrm>
            <a:prstGeom prst="rect">
              <a:avLst/>
            </a:prstGeom>
          </p:spPr>
          <p:txBody>
            <a:bodyPr vert="horz" lIns="91440" tIns="45720" rIns="91440" bIns="45720" rtlCol="0" anchor="b">
              <a:noAutofit/>
              <a:scene3d>
                <a:camera prst="orthographicFront"/>
                <a:lightRig rig="threePt" dir="t"/>
              </a:scene3d>
              <a:flatTx/>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dirty="0">
                  <a:solidFill>
                    <a:schemeClr val="bg2">
                      <a:lumMod val="25000"/>
                    </a:schemeClr>
                  </a:solidFill>
                  <a:latin typeface="Dubai" panose="020B0503030403030204" pitchFamily="34" charset="-78"/>
                  <a:ea typeface="Dotum" panose="020B0600000101010101" pitchFamily="34" charset="-127"/>
                  <a:cs typeface="Dubai" panose="020B0503030403030204" pitchFamily="34" charset="-78"/>
                </a:rPr>
                <a:t>Michael B. Gaskell</a:t>
              </a:r>
              <a:r>
                <a:rPr lang="en-US" sz="2000" baseline="30000" dirty="0">
                  <a:solidFill>
                    <a:schemeClr val="bg2">
                      <a:lumMod val="25000"/>
                    </a:schemeClr>
                  </a:solidFill>
                  <a:latin typeface="Dubai" panose="020B0503030403030204" pitchFamily="34" charset="-78"/>
                  <a:ea typeface="Dotum" panose="020B0600000101010101" pitchFamily="34" charset="-127"/>
                  <a:cs typeface="Dubai" panose="020B0503030403030204" pitchFamily="34" charset="-78"/>
                </a:rPr>
                <a:t> [1]</a:t>
              </a:r>
              <a:endParaRPr lang="en-US" sz="2000" dirty="0">
                <a:solidFill>
                  <a:schemeClr val="bg2">
                    <a:lumMod val="25000"/>
                  </a:schemeClr>
                </a:solidFill>
                <a:latin typeface="Dubai" panose="020B0503030403030204" pitchFamily="34" charset="-78"/>
                <a:ea typeface="Dotum" panose="020B0600000101010101" pitchFamily="34" charset="-127"/>
                <a:cs typeface="Dubai" panose="020B0503030403030204" pitchFamily="34" charset="-78"/>
              </a:endParaRPr>
            </a:p>
          </p:txBody>
        </p:sp>
        <p:sp>
          <p:nvSpPr>
            <p:cNvPr id="22" name="Title 1">
              <a:extLst>
                <a:ext uri="{FF2B5EF4-FFF2-40B4-BE49-F238E27FC236}">
                  <a16:creationId xmlns:a16="http://schemas.microsoft.com/office/drawing/2014/main" id="{39EF5B86-1EEE-B64A-828C-CCFA1A24D213}"/>
                </a:ext>
              </a:extLst>
            </p:cNvPr>
            <p:cNvSpPr txBox="1">
              <a:spLocks/>
            </p:cNvSpPr>
            <p:nvPr/>
          </p:nvSpPr>
          <p:spPr>
            <a:xfrm>
              <a:off x="8855200" y="3844692"/>
              <a:ext cx="2317287" cy="425929"/>
            </a:xfrm>
            <a:prstGeom prst="rect">
              <a:avLst/>
            </a:prstGeom>
          </p:spPr>
          <p:txBody>
            <a:bodyPr vert="horz" lIns="91440" tIns="45720" rIns="91440" bIns="45720" rtlCol="0" anchor="b">
              <a:noAutofit/>
              <a:scene3d>
                <a:camera prst="orthographicFront"/>
                <a:lightRig rig="threePt" dir="t"/>
              </a:scene3d>
              <a:flatTx/>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dirty="0">
                  <a:solidFill>
                    <a:schemeClr val="bg2">
                      <a:lumMod val="25000"/>
                    </a:schemeClr>
                  </a:solidFill>
                  <a:latin typeface="Dubai" panose="020B0503030403030204" pitchFamily="34" charset="-78"/>
                  <a:ea typeface="Dotum" panose="020B0600000101010101" pitchFamily="34" charset="-127"/>
                  <a:cs typeface="Dubai" panose="020B0503030403030204" pitchFamily="34" charset="-78"/>
                </a:rPr>
                <a:t>Kyle A. McGregor</a:t>
              </a:r>
              <a:r>
                <a:rPr lang="en-US" sz="2000" baseline="30000" dirty="0">
                  <a:solidFill>
                    <a:schemeClr val="bg2">
                      <a:lumMod val="25000"/>
                    </a:schemeClr>
                  </a:solidFill>
                  <a:latin typeface="Dubai" panose="020B0503030403030204" pitchFamily="34" charset="-78"/>
                  <a:ea typeface="Dotum" panose="020B0600000101010101" pitchFamily="34" charset="-127"/>
                  <a:cs typeface="Dubai" panose="020B0503030403030204" pitchFamily="34" charset="-78"/>
                </a:rPr>
                <a:t> [2]</a:t>
              </a:r>
              <a:endParaRPr lang="en-US" sz="2000" dirty="0">
                <a:solidFill>
                  <a:schemeClr val="bg2">
                    <a:lumMod val="25000"/>
                  </a:schemeClr>
                </a:solidFill>
                <a:latin typeface="Dubai" panose="020B0503030403030204" pitchFamily="34" charset="-78"/>
                <a:ea typeface="Dotum" panose="020B0600000101010101" pitchFamily="34" charset="-127"/>
                <a:cs typeface="Dubai" panose="020B0503030403030204" pitchFamily="34" charset="-78"/>
              </a:endParaRPr>
            </a:p>
          </p:txBody>
        </p:sp>
      </p:grpSp>
      <p:pic>
        <p:nvPicPr>
          <p:cNvPr id="24" name="Picture 23" descr="A picture containing object&#13;&#10;&#13;&#10;Description automatically generated">
            <a:extLst>
              <a:ext uri="{FF2B5EF4-FFF2-40B4-BE49-F238E27FC236}">
                <a16:creationId xmlns:a16="http://schemas.microsoft.com/office/drawing/2014/main" id="{37628F9D-EC9C-5148-80EA-B8528E98DFB4}"/>
              </a:ext>
            </a:extLst>
          </p:cNvPr>
          <p:cNvPicPr>
            <a:picLocks noChangeAspect="1"/>
          </p:cNvPicPr>
          <p:nvPr/>
        </p:nvPicPr>
        <p:blipFill>
          <a:blip r:embed="rId9">
            <a:biLevel thresh="50000"/>
          </a:blip>
          <a:stretch>
            <a:fillRect/>
          </a:stretch>
        </p:blipFill>
        <p:spPr>
          <a:xfrm>
            <a:off x="1749554" y="6271003"/>
            <a:ext cx="2471715" cy="457267"/>
          </a:xfrm>
          <a:prstGeom prst="rect">
            <a:avLst/>
          </a:prstGeom>
        </p:spPr>
      </p:pic>
      <p:sp>
        <p:nvSpPr>
          <p:cNvPr id="25" name="Title 1">
            <a:extLst>
              <a:ext uri="{FF2B5EF4-FFF2-40B4-BE49-F238E27FC236}">
                <a16:creationId xmlns:a16="http://schemas.microsoft.com/office/drawing/2014/main" id="{93484D4D-31D2-1543-AD33-2BCAA56EB8E8}"/>
              </a:ext>
            </a:extLst>
          </p:cNvPr>
          <p:cNvSpPr txBox="1">
            <a:spLocks/>
          </p:cNvSpPr>
          <p:nvPr/>
        </p:nvSpPr>
        <p:spPr>
          <a:xfrm>
            <a:off x="934199" y="5026490"/>
            <a:ext cx="2886025" cy="425929"/>
          </a:xfrm>
          <a:prstGeom prst="rect">
            <a:avLst/>
          </a:prstGeom>
        </p:spPr>
        <p:txBody>
          <a:bodyPr vert="horz" lIns="91440" tIns="45720" rIns="91440" bIns="45720" rtlCol="0" anchor="b">
            <a:noAutofit/>
            <a:scene3d>
              <a:camera prst="orthographicFront"/>
              <a:lightRig rig="threePt" dir="t"/>
            </a:scene3d>
            <a:flatTx/>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baseline="30000" dirty="0">
                <a:solidFill>
                  <a:schemeClr val="bg2">
                    <a:lumMod val="25000"/>
                  </a:schemeClr>
                </a:solidFill>
                <a:latin typeface="Dubai" panose="020B0503030403030204" pitchFamily="34" charset="-78"/>
                <a:ea typeface="Dotum" panose="020B0600000101010101" pitchFamily="34" charset="-127"/>
                <a:cs typeface="Dubai" panose="020B0503030403030204" pitchFamily="34" charset="-78"/>
              </a:rPr>
              <a:t>[1]</a:t>
            </a:r>
            <a:r>
              <a:rPr lang="en-US" sz="2000" dirty="0">
                <a:solidFill>
                  <a:schemeClr val="bg2">
                    <a:lumMod val="25000"/>
                  </a:schemeClr>
                </a:solidFill>
                <a:latin typeface="Dubai" panose="020B0503030403030204" pitchFamily="34" charset="-78"/>
                <a:ea typeface="Dotum" panose="020B0600000101010101" pitchFamily="34" charset="-127"/>
                <a:cs typeface="Dubai" panose="020B0503030403030204" pitchFamily="34" charset="-78"/>
              </a:rPr>
              <a:t> Columbia University</a:t>
            </a:r>
          </a:p>
        </p:txBody>
      </p:sp>
      <p:sp>
        <p:nvSpPr>
          <p:cNvPr id="26" name="Title 1">
            <a:extLst>
              <a:ext uri="{FF2B5EF4-FFF2-40B4-BE49-F238E27FC236}">
                <a16:creationId xmlns:a16="http://schemas.microsoft.com/office/drawing/2014/main" id="{E9F20C18-DD93-304E-98B3-E48E28BE2D8B}"/>
              </a:ext>
            </a:extLst>
          </p:cNvPr>
          <p:cNvSpPr txBox="1">
            <a:spLocks/>
          </p:cNvSpPr>
          <p:nvPr/>
        </p:nvSpPr>
        <p:spPr>
          <a:xfrm>
            <a:off x="934198" y="5383826"/>
            <a:ext cx="2886025" cy="425929"/>
          </a:xfrm>
          <a:prstGeom prst="rect">
            <a:avLst/>
          </a:prstGeom>
        </p:spPr>
        <p:txBody>
          <a:bodyPr vert="horz" lIns="91440" tIns="45720" rIns="91440" bIns="45720" rtlCol="0" anchor="b">
            <a:noAutofit/>
            <a:scene3d>
              <a:camera prst="orthographicFront"/>
              <a:lightRig rig="threePt" dir="t"/>
            </a:scene3d>
            <a:flatTx/>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baseline="30000" dirty="0">
                <a:solidFill>
                  <a:schemeClr val="bg2">
                    <a:lumMod val="25000"/>
                  </a:schemeClr>
                </a:solidFill>
                <a:latin typeface="Dubai" panose="020B0503030403030204" pitchFamily="34" charset="-78"/>
                <a:ea typeface="Dotum" panose="020B0600000101010101" pitchFamily="34" charset="-127"/>
                <a:cs typeface="Dubai" panose="020B0503030403030204" pitchFamily="34" charset="-78"/>
              </a:rPr>
              <a:t>[2]</a:t>
            </a:r>
            <a:r>
              <a:rPr lang="en-US" sz="2000" dirty="0">
                <a:solidFill>
                  <a:schemeClr val="bg2">
                    <a:lumMod val="25000"/>
                  </a:schemeClr>
                </a:solidFill>
                <a:latin typeface="Dubai" panose="020B0503030403030204" pitchFamily="34" charset="-78"/>
                <a:ea typeface="Dotum" panose="020B0600000101010101" pitchFamily="34" charset="-127"/>
                <a:cs typeface="Dubai" panose="020B0503030403030204" pitchFamily="34" charset="-78"/>
              </a:rPr>
              <a:t> NYU Langone Health</a:t>
            </a:r>
          </a:p>
        </p:txBody>
      </p:sp>
      <p:sp>
        <p:nvSpPr>
          <p:cNvPr id="28" name="Title 1">
            <a:extLst>
              <a:ext uri="{FF2B5EF4-FFF2-40B4-BE49-F238E27FC236}">
                <a16:creationId xmlns:a16="http://schemas.microsoft.com/office/drawing/2014/main" id="{2BFA9B01-0F87-9842-A86A-D419D491AE3E}"/>
              </a:ext>
            </a:extLst>
          </p:cNvPr>
          <p:cNvSpPr txBox="1">
            <a:spLocks/>
          </p:cNvSpPr>
          <p:nvPr/>
        </p:nvSpPr>
        <p:spPr>
          <a:xfrm>
            <a:off x="948489" y="4424819"/>
            <a:ext cx="6940452" cy="497759"/>
          </a:xfrm>
          <a:prstGeom prst="rect">
            <a:avLst/>
          </a:prstGeom>
        </p:spPr>
        <p:txBody>
          <a:bodyPr vert="horz" lIns="91440" tIns="45720" rIns="91440" bIns="45720" rtlCol="0" anchor="b">
            <a:noAutofit/>
            <a:scene3d>
              <a:camera prst="orthographicFront"/>
              <a:lightRig rig="threePt" dir="t"/>
            </a:scene3d>
            <a:flatTx/>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dirty="0">
                <a:solidFill>
                  <a:schemeClr val="bg2">
                    <a:lumMod val="25000"/>
                  </a:schemeClr>
                </a:solidFill>
                <a:latin typeface="Dubai" panose="020B0503030403030204" pitchFamily="34" charset="-78"/>
                <a:ea typeface="Dotum" panose="020B0600000101010101" pitchFamily="34" charset="-127"/>
                <a:cs typeface="Dubai" panose="020B0503030403030204" pitchFamily="34" charset="-78"/>
              </a:rPr>
              <a:t>SICSS 2019 – Princeton University</a:t>
            </a:r>
          </a:p>
        </p:txBody>
      </p:sp>
      <p:sp>
        <p:nvSpPr>
          <p:cNvPr id="29" name="Title 1">
            <a:extLst>
              <a:ext uri="{FF2B5EF4-FFF2-40B4-BE49-F238E27FC236}">
                <a16:creationId xmlns:a16="http://schemas.microsoft.com/office/drawing/2014/main" id="{42FADBC2-D6A9-BF46-8A55-E03BB6D849BD}"/>
              </a:ext>
            </a:extLst>
          </p:cNvPr>
          <p:cNvSpPr txBox="1">
            <a:spLocks/>
          </p:cNvSpPr>
          <p:nvPr/>
        </p:nvSpPr>
        <p:spPr>
          <a:xfrm>
            <a:off x="7659878" y="6271003"/>
            <a:ext cx="4849977" cy="425929"/>
          </a:xfrm>
          <a:prstGeom prst="rect">
            <a:avLst/>
          </a:prstGeom>
        </p:spPr>
        <p:txBody>
          <a:bodyPr vert="horz" lIns="91440" tIns="45720" rIns="91440" bIns="45720" rtlCol="0" anchor="b">
            <a:noAutofit/>
            <a:scene3d>
              <a:camera prst="orthographicFront"/>
              <a:lightRig rig="threePt" dir="t"/>
            </a:scene3d>
            <a:flatTx/>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000" dirty="0">
                <a:solidFill>
                  <a:schemeClr val="bg2">
                    <a:lumMod val="25000"/>
                  </a:schemeClr>
                </a:solidFill>
                <a:latin typeface="Dubai" panose="020B0503030403030204" pitchFamily="34" charset="-78"/>
                <a:ea typeface="Dotum" panose="020B0600000101010101" pitchFamily="34" charset="-127"/>
                <a:cs typeface="Dubai" panose="020B0503030403030204" pitchFamily="34" charset="-78"/>
              </a:rPr>
              <a:t>w.frey@columbia.edu  |  williamrfrey.com</a:t>
            </a:r>
          </a:p>
        </p:txBody>
      </p:sp>
      <p:pic>
        <p:nvPicPr>
          <p:cNvPr id="23" name="Picture 22">
            <a:extLst>
              <a:ext uri="{FF2B5EF4-FFF2-40B4-BE49-F238E27FC236}">
                <a16:creationId xmlns:a16="http://schemas.microsoft.com/office/drawing/2014/main" id="{6B339A99-E00C-CF4E-88B0-136805406537}"/>
              </a:ext>
            </a:extLst>
          </p:cNvPr>
          <p:cNvPicPr>
            <a:picLocks noChangeAspect="1"/>
          </p:cNvPicPr>
          <p:nvPr/>
        </p:nvPicPr>
        <p:blipFill>
          <a:blip r:embed="rId10"/>
          <a:stretch>
            <a:fillRect/>
          </a:stretch>
        </p:blipFill>
        <p:spPr>
          <a:xfrm>
            <a:off x="9889078" y="5792817"/>
            <a:ext cx="377738" cy="306723"/>
          </a:xfrm>
          <a:prstGeom prst="rect">
            <a:avLst/>
          </a:prstGeom>
        </p:spPr>
      </p:pic>
      <p:sp>
        <p:nvSpPr>
          <p:cNvPr id="30" name="Title 1">
            <a:extLst>
              <a:ext uri="{FF2B5EF4-FFF2-40B4-BE49-F238E27FC236}">
                <a16:creationId xmlns:a16="http://schemas.microsoft.com/office/drawing/2014/main" id="{8B8A81FA-78D5-F944-B4E8-BF168324655B}"/>
              </a:ext>
            </a:extLst>
          </p:cNvPr>
          <p:cNvSpPr txBox="1">
            <a:spLocks/>
          </p:cNvSpPr>
          <p:nvPr/>
        </p:nvSpPr>
        <p:spPr>
          <a:xfrm>
            <a:off x="9814936" y="5477345"/>
            <a:ext cx="2560649" cy="66482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dirty="0">
                <a:solidFill>
                  <a:schemeClr val="bg2">
                    <a:lumMod val="25000"/>
                  </a:schemeClr>
                </a:solidFill>
                <a:latin typeface="Futura Medium" panose="020B0602020204020303" pitchFamily="34" charset="-79"/>
                <a:ea typeface="Dotum" panose="020B0600000101010101" pitchFamily="34" charset="-127"/>
                <a:cs typeface="Futura Medium" panose="020B0602020204020303" pitchFamily="34" charset="-79"/>
              </a:rPr>
              <a:t>@</a:t>
            </a:r>
            <a:r>
              <a:rPr lang="en-US" sz="2000" dirty="0" err="1">
                <a:solidFill>
                  <a:schemeClr val="bg2">
                    <a:lumMod val="25000"/>
                  </a:schemeClr>
                </a:solidFill>
                <a:latin typeface="Futura Medium" panose="020B0602020204020303" pitchFamily="34" charset="-79"/>
                <a:ea typeface="Dotum" panose="020B0600000101010101" pitchFamily="34" charset="-127"/>
                <a:cs typeface="Futura Medium" panose="020B0602020204020303" pitchFamily="34" charset="-79"/>
              </a:rPr>
              <a:t>williamrfrey</a:t>
            </a:r>
            <a:endParaRPr lang="en-US" sz="2000" dirty="0">
              <a:solidFill>
                <a:schemeClr val="bg2">
                  <a:lumMod val="25000"/>
                </a:schemeClr>
              </a:solidFill>
              <a:latin typeface="Futura Medium" panose="020B0602020204020303" pitchFamily="34" charset="-79"/>
              <a:ea typeface="Dotum" panose="020B0600000101010101" pitchFamily="34" charset="-127"/>
              <a:cs typeface="Futura Medium" panose="020B0602020204020303" pitchFamily="34" charset="-79"/>
            </a:endParaRPr>
          </a:p>
        </p:txBody>
      </p:sp>
    </p:spTree>
    <p:extLst>
      <p:ext uri="{BB962C8B-B14F-4D97-AF65-F5344CB8AC3E}">
        <p14:creationId xmlns:p14="http://schemas.microsoft.com/office/powerpoint/2010/main" val="5962944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2EF2903-FB8C-8B4A-A4AA-03B47A285419}"/>
              </a:ext>
            </a:extLst>
          </p:cNvPr>
          <p:cNvSpPr>
            <a:spLocks noGrp="1"/>
          </p:cNvSpPr>
          <p:nvPr>
            <p:ph type="ctrTitle"/>
          </p:nvPr>
        </p:nvSpPr>
        <p:spPr>
          <a:xfrm>
            <a:off x="1608645" y="0"/>
            <a:ext cx="8974707" cy="939042"/>
          </a:xfrm>
        </p:spPr>
        <p:txBody>
          <a:bodyPr>
            <a:noAutofit/>
          </a:bodyPr>
          <a:lstStyle/>
          <a:p>
            <a:r>
              <a:rPr lang="en-US" sz="3600" b="1" dirty="0">
                <a:solidFill>
                  <a:schemeClr val="bg2">
                    <a:lumMod val="25000"/>
                  </a:schemeClr>
                </a:solidFill>
                <a:latin typeface="Dubai" panose="020B0503030403030204" pitchFamily="34" charset="-78"/>
                <a:ea typeface="Dotum" panose="020B0600000101010101" pitchFamily="34" charset="-127"/>
                <a:cs typeface="Dubai" panose="020B0503030403030204" pitchFamily="34" charset="-78"/>
              </a:rPr>
              <a:t>DOMAIN EXPERTS</a:t>
            </a:r>
          </a:p>
        </p:txBody>
      </p:sp>
      <p:pic>
        <p:nvPicPr>
          <p:cNvPr id="5" name="Picture 4" descr="A close up of a logo&#13;&#10;&#13;&#10;Description automatically generated">
            <a:extLst>
              <a:ext uri="{FF2B5EF4-FFF2-40B4-BE49-F238E27FC236}">
                <a16:creationId xmlns:a16="http://schemas.microsoft.com/office/drawing/2014/main" id="{1155A763-E17B-8C49-BA80-57656C6B02DF}"/>
              </a:ext>
            </a:extLst>
          </p:cNvPr>
          <p:cNvPicPr>
            <a:picLocks noChangeAspect="1"/>
          </p:cNvPicPr>
          <p:nvPr/>
        </p:nvPicPr>
        <p:blipFill>
          <a:blip r:embed="rId3"/>
          <a:stretch>
            <a:fillRect/>
          </a:stretch>
        </p:blipFill>
        <p:spPr>
          <a:xfrm>
            <a:off x="503462" y="1519891"/>
            <a:ext cx="11185071" cy="1549957"/>
          </a:xfrm>
          <a:prstGeom prst="rect">
            <a:avLst/>
          </a:prstGeom>
        </p:spPr>
      </p:pic>
      <p:pic>
        <p:nvPicPr>
          <p:cNvPr id="11" name="Picture 10" descr="A close up of a logo&#13;&#10;&#13;&#10;Description automatically generated">
            <a:extLst>
              <a:ext uri="{FF2B5EF4-FFF2-40B4-BE49-F238E27FC236}">
                <a16:creationId xmlns:a16="http://schemas.microsoft.com/office/drawing/2014/main" id="{AAFF56E0-0234-E640-8BA8-3FE903D0C6E4}"/>
              </a:ext>
            </a:extLst>
          </p:cNvPr>
          <p:cNvPicPr>
            <a:picLocks noChangeAspect="1"/>
          </p:cNvPicPr>
          <p:nvPr/>
        </p:nvPicPr>
        <p:blipFill rotWithShape="1">
          <a:blip r:embed="rId4"/>
          <a:srcRect l="1047"/>
          <a:stretch/>
        </p:blipFill>
        <p:spPr>
          <a:xfrm>
            <a:off x="503462" y="3948656"/>
            <a:ext cx="11185071" cy="1386687"/>
          </a:xfrm>
          <a:prstGeom prst="rect">
            <a:avLst/>
          </a:prstGeom>
        </p:spPr>
      </p:pic>
      <p:pic>
        <p:nvPicPr>
          <p:cNvPr id="13" name="Picture 12">
            <a:extLst>
              <a:ext uri="{FF2B5EF4-FFF2-40B4-BE49-F238E27FC236}">
                <a16:creationId xmlns:a16="http://schemas.microsoft.com/office/drawing/2014/main" id="{5AEA1016-2D4C-A04D-B11D-703C27A31068}"/>
              </a:ext>
            </a:extLst>
          </p:cNvPr>
          <p:cNvPicPr>
            <a:picLocks noChangeAspect="1"/>
          </p:cNvPicPr>
          <p:nvPr/>
        </p:nvPicPr>
        <p:blipFill>
          <a:blip r:embed="rId5"/>
          <a:stretch>
            <a:fillRect/>
          </a:stretch>
        </p:blipFill>
        <p:spPr>
          <a:xfrm>
            <a:off x="153245" y="6199643"/>
            <a:ext cx="596698" cy="596698"/>
          </a:xfrm>
          <a:prstGeom prst="rect">
            <a:avLst/>
          </a:prstGeom>
        </p:spPr>
      </p:pic>
      <p:pic>
        <p:nvPicPr>
          <p:cNvPr id="14" name="Picture 13">
            <a:extLst>
              <a:ext uri="{FF2B5EF4-FFF2-40B4-BE49-F238E27FC236}">
                <a16:creationId xmlns:a16="http://schemas.microsoft.com/office/drawing/2014/main" id="{D72B4FA4-DEE9-3C45-83DC-474727FBDE69}"/>
              </a:ext>
            </a:extLst>
          </p:cNvPr>
          <p:cNvPicPr>
            <a:picLocks noChangeAspect="1"/>
          </p:cNvPicPr>
          <p:nvPr/>
        </p:nvPicPr>
        <p:blipFill rotWithShape="1">
          <a:blip r:embed="rId6"/>
          <a:srcRect l="21236" t="60880" r="21153"/>
          <a:stretch/>
        </p:blipFill>
        <p:spPr>
          <a:xfrm>
            <a:off x="749943" y="6285028"/>
            <a:ext cx="627251" cy="425928"/>
          </a:xfrm>
          <a:prstGeom prst="rect">
            <a:avLst/>
          </a:prstGeom>
        </p:spPr>
      </p:pic>
      <p:pic>
        <p:nvPicPr>
          <p:cNvPr id="15" name="Picture 14" descr="A picture containing object&#13;&#10;&#13;&#10;Description automatically generated">
            <a:extLst>
              <a:ext uri="{FF2B5EF4-FFF2-40B4-BE49-F238E27FC236}">
                <a16:creationId xmlns:a16="http://schemas.microsoft.com/office/drawing/2014/main" id="{2F72EBD9-CDA4-A540-9F6E-C0A4A13600E6}"/>
              </a:ext>
            </a:extLst>
          </p:cNvPr>
          <p:cNvPicPr>
            <a:picLocks noChangeAspect="1"/>
          </p:cNvPicPr>
          <p:nvPr/>
        </p:nvPicPr>
        <p:blipFill>
          <a:blip r:embed="rId7">
            <a:biLevel thresh="50000"/>
          </a:blip>
          <a:stretch>
            <a:fillRect/>
          </a:stretch>
        </p:blipFill>
        <p:spPr>
          <a:xfrm>
            <a:off x="1749554" y="6271003"/>
            <a:ext cx="2471715" cy="457267"/>
          </a:xfrm>
          <a:prstGeom prst="rect">
            <a:avLst/>
          </a:prstGeom>
        </p:spPr>
      </p:pic>
    </p:spTree>
    <p:extLst>
      <p:ext uri="{BB962C8B-B14F-4D97-AF65-F5344CB8AC3E}">
        <p14:creationId xmlns:p14="http://schemas.microsoft.com/office/powerpoint/2010/main" val="11402953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DAB87-CD1B-3041-8EFC-4AE9426F5944}"/>
              </a:ext>
            </a:extLst>
          </p:cNvPr>
          <p:cNvSpPr>
            <a:spLocks noGrp="1"/>
          </p:cNvSpPr>
          <p:nvPr>
            <p:ph type="ctrTitle"/>
          </p:nvPr>
        </p:nvSpPr>
        <p:spPr>
          <a:xfrm>
            <a:off x="1608645" y="0"/>
            <a:ext cx="8974707" cy="939042"/>
          </a:xfrm>
        </p:spPr>
        <p:txBody>
          <a:bodyPr>
            <a:noAutofit/>
          </a:bodyPr>
          <a:lstStyle/>
          <a:p>
            <a:r>
              <a:rPr lang="en-US" sz="3600" b="1" dirty="0">
                <a:solidFill>
                  <a:schemeClr val="bg2">
                    <a:lumMod val="25000"/>
                  </a:schemeClr>
                </a:solidFill>
                <a:latin typeface="Futura Medium" panose="020B0602020204020303" pitchFamily="34" charset="-79"/>
                <a:ea typeface="Dotum" panose="020B0600000101010101" pitchFamily="34" charset="-127"/>
                <a:cs typeface="Futura Medium" panose="020B0602020204020303" pitchFamily="34" charset="-79"/>
              </a:rPr>
              <a:t>VISION</a:t>
            </a:r>
          </a:p>
        </p:txBody>
      </p:sp>
      <p:pic>
        <p:nvPicPr>
          <p:cNvPr id="7" name="Picture 6">
            <a:extLst>
              <a:ext uri="{FF2B5EF4-FFF2-40B4-BE49-F238E27FC236}">
                <a16:creationId xmlns:a16="http://schemas.microsoft.com/office/drawing/2014/main" id="{5DFCDB6A-A86F-5245-9313-20A3C543A079}"/>
              </a:ext>
            </a:extLst>
          </p:cNvPr>
          <p:cNvPicPr>
            <a:picLocks noChangeAspect="1"/>
          </p:cNvPicPr>
          <p:nvPr/>
        </p:nvPicPr>
        <p:blipFill>
          <a:blip r:embed="rId3"/>
          <a:stretch>
            <a:fillRect/>
          </a:stretch>
        </p:blipFill>
        <p:spPr>
          <a:xfrm>
            <a:off x="153245" y="6199643"/>
            <a:ext cx="596698" cy="596698"/>
          </a:xfrm>
          <a:prstGeom prst="rect">
            <a:avLst/>
          </a:prstGeom>
        </p:spPr>
      </p:pic>
      <p:pic>
        <p:nvPicPr>
          <p:cNvPr id="10" name="Picture 9">
            <a:extLst>
              <a:ext uri="{FF2B5EF4-FFF2-40B4-BE49-F238E27FC236}">
                <a16:creationId xmlns:a16="http://schemas.microsoft.com/office/drawing/2014/main" id="{BC30AA05-2E2E-724B-B423-F6888727CDA1}"/>
              </a:ext>
            </a:extLst>
          </p:cNvPr>
          <p:cNvPicPr>
            <a:picLocks noChangeAspect="1"/>
          </p:cNvPicPr>
          <p:nvPr/>
        </p:nvPicPr>
        <p:blipFill rotWithShape="1">
          <a:blip r:embed="rId4"/>
          <a:srcRect l="21236" t="60880" r="21153"/>
          <a:stretch/>
        </p:blipFill>
        <p:spPr>
          <a:xfrm>
            <a:off x="749943" y="6285028"/>
            <a:ext cx="627251" cy="425928"/>
          </a:xfrm>
          <a:prstGeom prst="rect">
            <a:avLst/>
          </a:prstGeom>
        </p:spPr>
      </p:pic>
      <p:pic>
        <p:nvPicPr>
          <p:cNvPr id="24" name="Picture 23" descr="A picture containing object&#13;&#10;&#13;&#10;Description automatically generated">
            <a:extLst>
              <a:ext uri="{FF2B5EF4-FFF2-40B4-BE49-F238E27FC236}">
                <a16:creationId xmlns:a16="http://schemas.microsoft.com/office/drawing/2014/main" id="{37628F9D-EC9C-5148-80EA-B8528E98DFB4}"/>
              </a:ext>
            </a:extLst>
          </p:cNvPr>
          <p:cNvPicPr>
            <a:picLocks noChangeAspect="1"/>
          </p:cNvPicPr>
          <p:nvPr/>
        </p:nvPicPr>
        <p:blipFill>
          <a:blip r:embed="rId5">
            <a:biLevel thresh="50000"/>
          </a:blip>
          <a:stretch>
            <a:fillRect/>
          </a:stretch>
        </p:blipFill>
        <p:spPr>
          <a:xfrm>
            <a:off x="1749554" y="6271003"/>
            <a:ext cx="2471715" cy="457267"/>
          </a:xfrm>
          <a:prstGeom prst="rect">
            <a:avLst/>
          </a:prstGeom>
        </p:spPr>
      </p:pic>
      <p:sp>
        <p:nvSpPr>
          <p:cNvPr id="9" name="Rectangle 8">
            <a:extLst>
              <a:ext uri="{FF2B5EF4-FFF2-40B4-BE49-F238E27FC236}">
                <a16:creationId xmlns:a16="http://schemas.microsoft.com/office/drawing/2014/main" id="{878960B4-49B3-FA42-9038-D5587433F7A7}"/>
              </a:ext>
            </a:extLst>
          </p:cNvPr>
          <p:cNvSpPr/>
          <p:nvPr/>
        </p:nvSpPr>
        <p:spPr>
          <a:xfrm>
            <a:off x="299549" y="2044006"/>
            <a:ext cx="2663107" cy="1384995"/>
          </a:xfrm>
          <a:prstGeom prst="rect">
            <a:avLst/>
          </a:prstGeom>
        </p:spPr>
        <p:txBody>
          <a:bodyPr wrap="square">
            <a:spAutoFit/>
          </a:bodyPr>
          <a:lstStyle/>
          <a:p>
            <a:pPr algn="ctr"/>
            <a:r>
              <a:rPr lang="en-US" sz="2800" dirty="0">
                <a:solidFill>
                  <a:schemeClr val="bg2">
                    <a:lumMod val="25000"/>
                  </a:schemeClr>
                </a:solidFill>
                <a:latin typeface="Futura Medium" panose="020B0602020204020303" pitchFamily="34" charset="-79"/>
                <a:ea typeface="Dotum" panose="020B0600000101010101" pitchFamily="34" charset="-127"/>
                <a:cs typeface="Futura Medium" panose="020B0602020204020303" pitchFamily="34" charset="-79"/>
              </a:rPr>
              <a:t>Unstructured</a:t>
            </a:r>
          </a:p>
          <a:p>
            <a:pPr algn="ctr"/>
            <a:r>
              <a:rPr lang="en-US" sz="2800" dirty="0">
                <a:solidFill>
                  <a:schemeClr val="bg2">
                    <a:lumMod val="25000"/>
                  </a:schemeClr>
                </a:solidFill>
                <a:latin typeface="Futura Medium" panose="020B0602020204020303" pitchFamily="34" charset="-79"/>
                <a:ea typeface="Dotum" panose="020B0600000101010101" pitchFamily="34" charset="-127"/>
                <a:cs typeface="Futura Medium" panose="020B0602020204020303" pitchFamily="34" charset="-79"/>
              </a:rPr>
              <a:t>Social Media</a:t>
            </a:r>
          </a:p>
          <a:p>
            <a:pPr algn="ctr"/>
            <a:r>
              <a:rPr lang="en-US" sz="2800" dirty="0">
                <a:solidFill>
                  <a:schemeClr val="bg2">
                    <a:lumMod val="25000"/>
                  </a:schemeClr>
                </a:solidFill>
                <a:latin typeface="Futura Medium" panose="020B0602020204020303" pitchFamily="34" charset="-79"/>
                <a:ea typeface="Dotum" panose="020B0600000101010101" pitchFamily="34" charset="-127"/>
                <a:cs typeface="Futura Medium" panose="020B0602020204020303" pitchFamily="34" charset="-79"/>
              </a:rPr>
              <a:t>Data</a:t>
            </a:r>
          </a:p>
        </p:txBody>
      </p:sp>
      <p:sp>
        <p:nvSpPr>
          <p:cNvPr id="11" name="Rectangle 10">
            <a:extLst>
              <a:ext uri="{FF2B5EF4-FFF2-40B4-BE49-F238E27FC236}">
                <a16:creationId xmlns:a16="http://schemas.microsoft.com/office/drawing/2014/main" id="{708E3657-BEA6-8641-A62E-21808BC8CF0C}"/>
              </a:ext>
            </a:extLst>
          </p:cNvPr>
          <p:cNvSpPr/>
          <p:nvPr/>
        </p:nvSpPr>
        <p:spPr>
          <a:xfrm>
            <a:off x="2985411" y="2413336"/>
            <a:ext cx="566928" cy="646331"/>
          </a:xfrm>
          <a:prstGeom prst="rect">
            <a:avLst/>
          </a:prstGeom>
        </p:spPr>
        <p:txBody>
          <a:bodyPr wrap="square">
            <a:spAutoFit/>
          </a:bodyPr>
          <a:lstStyle/>
          <a:p>
            <a:pPr algn="ctr"/>
            <a:r>
              <a:rPr lang="en-US" sz="3600" dirty="0">
                <a:solidFill>
                  <a:srgbClr val="007B76"/>
                </a:solidFill>
                <a:latin typeface="Futura Medium" panose="020B0602020204020303" pitchFamily="34" charset="-79"/>
                <a:ea typeface="Dotum" panose="020B0600000101010101" pitchFamily="34" charset="-127"/>
                <a:cs typeface="Futura Medium" panose="020B0602020204020303" pitchFamily="34" charset="-79"/>
              </a:rPr>
              <a:t>+</a:t>
            </a:r>
          </a:p>
        </p:txBody>
      </p:sp>
      <p:sp>
        <p:nvSpPr>
          <p:cNvPr id="12" name="Rectangle 11">
            <a:extLst>
              <a:ext uri="{FF2B5EF4-FFF2-40B4-BE49-F238E27FC236}">
                <a16:creationId xmlns:a16="http://schemas.microsoft.com/office/drawing/2014/main" id="{5784F79C-C497-0642-9812-A63AE522B897}"/>
              </a:ext>
            </a:extLst>
          </p:cNvPr>
          <p:cNvSpPr/>
          <p:nvPr/>
        </p:nvSpPr>
        <p:spPr>
          <a:xfrm>
            <a:off x="3794760" y="2259451"/>
            <a:ext cx="2663106" cy="954107"/>
          </a:xfrm>
          <a:prstGeom prst="rect">
            <a:avLst/>
          </a:prstGeom>
        </p:spPr>
        <p:txBody>
          <a:bodyPr wrap="square">
            <a:spAutoFit/>
          </a:bodyPr>
          <a:lstStyle/>
          <a:p>
            <a:pPr algn="ctr"/>
            <a:r>
              <a:rPr lang="en-US" sz="2800" dirty="0">
                <a:solidFill>
                  <a:schemeClr val="bg2">
                    <a:lumMod val="25000"/>
                  </a:schemeClr>
                </a:solidFill>
                <a:latin typeface="Futura Medium" panose="020B0602020204020303" pitchFamily="34" charset="-79"/>
                <a:ea typeface="Dotum" panose="020B0600000101010101" pitchFamily="34" charset="-127"/>
                <a:cs typeface="Futura Medium" panose="020B0602020204020303" pitchFamily="34" charset="-79"/>
              </a:rPr>
              <a:t>Domain Expert</a:t>
            </a:r>
          </a:p>
          <a:p>
            <a:pPr algn="ctr"/>
            <a:r>
              <a:rPr lang="en-US" sz="2800" dirty="0">
                <a:solidFill>
                  <a:schemeClr val="bg2">
                    <a:lumMod val="25000"/>
                  </a:schemeClr>
                </a:solidFill>
                <a:latin typeface="Futura Medium" panose="020B0602020204020303" pitchFamily="34" charset="-79"/>
                <a:ea typeface="Dotum" panose="020B0600000101010101" pitchFamily="34" charset="-127"/>
                <a:cs typeface="Futura Medium" panose="020B0602020204020303" pitchFamily="34" charset="-79"/>
              </a:rPr>
              <a:t>Interpretation</a:t>
            </a:r>
          </a:p>
        </p:txBody>
      </p:sp>
      <p:sp>
        <p:nvSpPr>
          <p:cNvPr id="13" name="Rectangle 12">
            <a:extLst>
              <a:ext uri="{FF2B5EF4-FFF2-40B4-BE49-F238E27FC236}">
                <a16:creationId xmlns:a16="http://schemas.microsoft.com/office/drawing/2014/main" id="{BB6CEE12-5097-4048-B53D-25DA69B440B5}"/>
              </a:ext>
            </a:extLst>
          </p:cNvPr>
          <p:cNvSpPr/>
          <p:nvPr/>
        </p:nvSpPr>
        <p:spPr>
          <a:xfrm>
            <a:off x="6844116" y="2413336"/>
            <a:ext cx="566928" cy="646331"/>
          </a:xfrm>
          <a:prstGeom prst="rect">
            <a:avLst/>
          </a:prstGeom>
        </p:spPr>
        <p:txBody>
          <a:bodyPr wrap="square">
            <a:spAutoFit/>
          </a:bodyPr>
          <a:lstStyle/>
          <a:p>
            <a:pPr algn="ctr"/>
            <a:r>
              <a:rPr lang="en-US" sz="3600" dirty="0">
                <a:solidFill>
                  <a:srgbClr val="007B76"/>
                </a:solidFill>
                <a:latin typeface="Futura Medium" panose="020B0602020204020303" pitchFamily="34" charset="-79"/>
                <a:ea typeface="Dotum" panose="020B0600000101010101" pitchFamily="34" charset="-127"/>
                <a:cs typeface="Futura Medium" panose="020B0602020204020303" pitchFamily="34" charset="-79"/>
              </a:rPr>
              <a:t>=</a:t>
            </a:r>
          </a:p>
        </p:txBody>
      </p:sp>
      <p:sp>
        <p:nvSpPr>
          <p:cNvPr id="14" name="Rectangle 13">
            <a:extLst>
              <a:ext uri="{FF2B5EF4-FFF2-40B4-BE49-F238E27FC236}">
                <a16:creationId xmlns:a16="http://schemas.microsoft.com/office/drawing/2014/main" id="{F135830D-C5EE-B340-98B6-FFCFB2D15668}"/>
              </a:ext>
            </a:extLst>
          </p:cNvPr>
          <p:cNvSpPr/>
          <p:nvPr/>
        </p:nvSpPr>
        <p:spPr>
          <a:xfrm>
            <a:off x="7555146" y="2044005"/>
            <a:ext cx="4222326" cy="1384995"/>
          </a:xfrm>
          <a:prstGeom prst="rect">
            <a:avLst/>
          </a:prstGeom>
        </p:spPr>
        <p:txBody>
          <a:bodyPr wrap="square">
            <a:spAutoFit/>
          </a:bodyPr>
          <a:lstStyle/>
          <a:p>
            <a:pPr algn="ctr"/>
            <a:r>
              <a:rPr lang="en-US" sz="2800" dirty="0">
                <a:solidFill>
                  <a:schemeClr val="bg2">
                    <a:lumMod val="25000"/>
                  </a:schemeClr>
                </a:solidFill>
                <a:latin typeface="Futura Medium" panose="020B0602020204020303" pitchFamily="34" charset="-79"/>
                <a:ea typeface="Dotum" panose="020B0600000101010101" pitchFamily="34" charset="-127"/>
                <a:cs typeface="Futura Medium" panose="020B0602020204020303" pitchFamily="34" charset="-79"/>
              </a:rPr>
              <a:t>Improved Accuracy of</a:t>
            </a:r>
          </a:p>
          <a:p>
            <a:pPr algn="ctr"/>
            <a:r>
              <a:rPr lang="en-US" sz="2800" dirty="0">
                <a:solidFill>
                  <a:schemeClr val="bg2">
                    <a:lumMod val="25000"/>
                  </a:schemeClr>
                </a:solidFill>
                <a:latin typeface="Futura Medium" panose="020B0602020204020303" pitchFamily="34" charset="-79"/>
                <a:ea typeface="Dotum" panose="020B0600000101010101" pitchFamily="34" charset="-127"/>
                <a:cs typeface="Futura Medium" panose="020B0602020204020303" pitchFamily="34" charset="-79"/>
              </a:rPr>
              <a:t>Unstructured Data Categorization</a:t>
            </a:r>
          </a:p>
        </p:txBody>
      </p:sp>
      <p:sp>
        <p:nvSpPr>
          <p:cNvPr id="15" name="Rectangle 14">
            <a:extLst>
              <a:ext uri="{FF2B5EF4-FFF2-40B4-BE49-F238E27FC236}">
                <a16:creationId xmlns:a16="http://schemas.microsoft.com/office/drawing/2014/main" id="{AB4B7D71-8D50-9D40-BF7A-D07360C36E9F}"/>
              </a:ext>
            </a:extLst>
          </p:cNvPr>
          <p:cNvSpPr/>
          <p:nvPr/>
        </p:nvSpPr>
        <p:spPr>
          <a:xfrm>
            <a:off x="7416885" y="4318518"/>
            <a:ext cx="4498847" cy="1384995"/>
          </a:xfrm>
          <a:prstGeom prst="rect">
            <a:avLst/>
          </a:prstGeom>
        </p:spPr>
        <p:txBody>
          <a:bodyPr wrap="square">
            <a:spAutoFit/>
          </a:bodyPr>
          <a:lstStyle/>
          <a:p>
            <a:pPr algn="ctr"/>
            <a:r>
              <a:rPr lang="en-US" sz="2800" dirty="0">
                <a:solidFill>
                  <a:schemeClr val="bg2">
                    <a:lumMod val="25000"/>
                  </a:schemeClr>
                </a:solidFill>
                <a:latin typeface="Futura Medium" panose="020B0602020204020303" pitchFamily="34" charset="-79"/>
                <a:ea typeface="Dotum" panose="020B0600000101010101" pitchFamily="34" charset="-127"/>
                <a:cs typeface="Futura Medium" panose="020B0602020204020303" pitchFamily="34" charset="-79"/>
              </a:rPr>
              <a:t>Building of Computational Tools for Community Organizations</a:t>
            </a:r>
          </a:p>
        </p:txBody>
      </p:sp>
      <p:cxnSp>
        <p:nvCxnSpPr>
          <p:cNvPr id="4" name="Straight Arrow Connector 3">
            <a:extLst>
              <a:ext uri="{FF2B5EF4-FFF2-40B4-BE49-F238E27FC236}">
                <a16:creationId xmlns:a16="http://schemas.microsoft.com/office/drawing/2014/main" id="{26EAD28F-5C28-2F4F-8FCE-7F2AF58EB769}"/>
              </a:ext>
            </a:extLst>
          </p:cNvPr>
          <p:cNvCxnSpPr>
            <a:cxnSpLocks/>
            <a:stCxn id="14" idx="2"/>
            <a:endCxn id="15" idx="0"/>
          </p:cNvCxnSpPr>
          <p:nvPr/>
        </p:nvCxnSpPr>
        <p:spPr>
          <a:xfrm>
            <a:off x="9666309" y="3429000"/>
            <a:ext cx="0" cy="889518"/>
          </a:xfrm>
          <a:prstGeom prst="straightConnector1">
            <a:avLst/>
          </a:prstGeom>
          <a:ln w="76200">
            <a:solidFill>
              <a:srgbClr val="007B76"/>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E24FDE52-4CE3-D54D-A9D7-219F5CB72084}"/>
              </a:ext>
            </a:extLst>
          </p:cNvPr>
          <p:cNvSpPr/>
          <p:nvPr/>
        </p:nvSpPr>
        <p:spPr>
          <a:xfrm>
            <a:off x="3268875" y="4318517"/>
            <a:ext cx="3442712" cy="1384995"/>
          </a:xfrm>
          <a:prstGeom prst="rect">
            <a:avLst/>
          </a:prstGeom>
        </p:spPr>
        <p:txBody>
          <a:bodyPr wrap="square">
            <a:spAutoFit/>
          </a:bodyPr>
          <a:lstStyle/>
          <a:p>
            <a:pPr algn="ctr"/>
            <a:r>
              <a:rPr lang="en-US" sz="2800" b="1" dirty="0">
                <a:solidFill>
                  <a:schemeClr val="bg2">
                    <a:lumMod val="25000"/>
                  </a:schemeClr>
                </a:solidFill>
                <a:latin typeface="Futura Medium" panose="020B0602020204020303" pitchFamily="34" charset="-79"/>
                <a:ea typeface="Dotum" panose="020B0600000101010101" pitchFamily="34" charset="-127"/>
                <a:cs typeface="Futura Medium" panose="020B0602020204020303" pitchFamily="34" charset="-79"/>
              </a:rPr>
              <a:t>Violence Interruption</a:t>
            </a:r>
          </a:p>
          <a:p>
            <a:pPr algn="ctr"/>
            <a:r>
              <a:rPr lang="en-US" sz="2800" b="1" dirty="0">
                <a:solidFill>
                  <a:schemeClr val="bg2">
                    <a:lumMod val="25000"/>
                  </a:schemeClr>
                </a:solidFill>
                <a:latin typeface="Futura Medium" panose="020B0602020204020303" pitchFamily="34" charset="-79"/>
                <a:ea typeface="Dotum" panose="020B0600000101010101" pitchFamily="34" charset="-127"/>
                <a:cs typeface="Futura Medium" panose="020B0602020204020303" pitchFamily="34" charset="-79"/>
              </a:rPr>
              <a:t>and Prevention</a:t>
            </a:r>
          </a:p>
        </p:txBody>
      </p:sp>
      <p:cxnSp>
        <p:nvCxnSpPr>
          <p:cNvPr id="23" name="Straight Arrow Connector 22">
            <a:extLst>
              <a:ext uri="{FF2B5EF4-FFF2-40B4-BE49-F238E27FC236}">
                <a16:creationId xmlns:a16="http://schemas.microsoft.com/office/drawing/2014/main" id="{C4FE29B1-87E4-694A-BE6A-2A032906C583}"/>
              </a:ext>
            </a:extLst>
          </p:cNvPr>
          <p:cNvCxnSpPr>
            <a:cxnSpLocks/>
            <a:stCxn id="15" idx="1"/>
            <a:endCxn id="18" idx="3"/>
          </p:cNvCxnSpPr>
          <p:nvPr/>
        </p:nvCxnSpPr>
        <p:spPr>
          <a:xfrm flipH="1" flipV="1">
            <a:off x="6711587" y="5011015"/>
            <a:ext cx="705298" cy="1"/>
          </a:xfrm>
          <a:prstGeom prst="straightConnector1">
            <a:avLst/>
          </a:prstGeom>
          <a:ln w="76200">
            <a:solidFill>
              <a:srgbClr val="007B7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5832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DAB87-CD1B-3041-8EFC-4AE9426F5944}"/>
              </a:ext>
            </a:extLst>
          </p:cNvPr>
          <p:cNvSpPr>
            <a:spLocks noGrp="1"/>
          </p:cNvSpPr>
          <p:nvPr>
            <p:ph type="ctrTitle"/>
          </p:nvPr>
        </p:nvSpPr>
        <p:spPr>
          <a:xfrm>
            <a:off x="1608645" y="0"/>
            <a:ext cx="8974707" cy="939042"/>
          </a:xfrm>
        </p:spPr>
        <p:txBody>
          <a:bodyPr>
            <a:noAutofit/>
          </a:bodyPr>
          <a:lstStyle/>
          <a:p>
            <a:r>
              <a:rPr lang="en-US" sz="3600" b="1" dirty="0">
                <a:solidFill>
                  <a:schemeClr val="bg2">
                    <a:lumMod val="25000"/>
                  </a:schemeClr>
                </a:solidFill>
                <a:latin typeface="Futura Medium" panose="020B0602020204020303" pitchFamily="34" charset="-79"/>
                <a:ea typeface="Dotum" panose="020B0600000101010101" pitchFamily="34" charset="-127"/>
                <a:cs typeface="Futura Medium" panose="020B0602020204020303" pitchFamily="34" charset="-79"/>
              </a:rPr>
              <a:t>COMPUTATIONAL WORK</a:t>
            </a:r>
          </a:p>
        </p:txBody>
      </p:sp>
      <p:pic>
        <p:nvPicPr>
          <p:cNvPr id="7" name="Picture 6">
            <a:extLst>
              <a:ext uri="{FF2B5EF4-FFF2-40B4-BE49-F238E27FC236}">
                <a16:creationId xmlns:a16="http://schemas.microsoft.com/office/drawing/2014/main" id="{5DFCDB6A-A86F-5245-9313-20A3C543A079}"/>
              </a:ext>
            </a:extLst>
          </p:cNvPr>
          <p:cNvPicPr>
            <a:picLocks noChangeAspect="1"/>
          </p:cNvPicPr>
          <p:nvPr/>
        </p:nvPicPr>
        <p:blipFill>
          <a:blip r:embed="rId3"/>
          <a:stretch>
            <a:fillRect/>
          </a:stretch>
        </p:blipFill>
        <p:spPr>
          <a:xfrm>
            <a:off x="153245" y="6199643"/>
            <a:ext cx="596698" cy="596698"/>
          </a:xfrm>
          <a:prstGeom prst="rect">
            <a:avLst/>
          </a:prstGeom>
        </p:spPr>
      </p:pic>
      <p:pic>
        <p:nvPicPr>
          <p:cNvPr id="10" name="Picture 9">
            <a:extLst>
              <a:ext uri="{FF2B5EF4-FFF2-40B4-BE49-F238E27FC236}">
                <a16:creationId xmlns:a16="http://schemas.microsoft.com/office/drawing/2014/main" id="{BC30AA05-2E2E-724B-B423-F6888727CDA1}"/>
              </a:ext>
            </a:extLst>
          </p:cNvPr>
          <p:cNvPicPr>
            <a:picLocks noChangeAspect="1"/>
          </p:cNvPicPr>
          <p:nvPr/>
        </p:nvPicPr>
        <p:blipFill rotWithShape="1">
          <a:blip r:embed="rId4"/>
          <a:srcRect l="21236" t="60880" r="21153"/>
          <a:stretch/>
        </p:blipFill>
        <p:spPr>
          <a:xfrm>
            <a:off x="749943" y="6285028"/>
            <a:ext cx="627251" cy="425928"/>
          </a:xfrm>
          <a:prstGeom prst="rect">
            <a:avLst/>
          </a:prstGeom>
        </p:spPr>
      </p:pic>
      <p:pic>
        <p:nvPicPr>
          <p:cNvPr id="24" name="Picture 23" descr="A picture containing object&#13;&#10;&#13;&#10;Description automatically generated">
            <a:extLst>
              <a:ext uri="{FF2B5EF4-FFF2-40B4-BE49-F238E27FC236}">
                <a16:creationId xmlns:a16="http://schemas.microsoft.com/office/drawing/2014/main" id="{37628F9D-EC9C-5148-80EA-B8528E98DFB4}"/>
              </a:ext>
            </a:extLst>
          </p:cNvPr>
          <p:cNvPicPr>
            <a:picLocks noChangeAspect="1"/>
          </p:cNvPicPr>
          <p:nvPr/>
        </p:nvPicPr>
        <p:blipFill>
          <a:blip r:embed="rId5">
            <a:biLevel thresh="50000"/>
          </a:blip>
          <a:stretch>
            <a:fillRect/>
          </a:stretch>
        </p:blipFill>
        <p:spPr>
          <a:xfrm>
            <a:off x="1749554" y="6271003"/>
            <a:ext cx="2471715" cy="457267"/>
          </a:xfrm>
          <a:prstGeom prst="rect">
            <a:avLst/>
          </a:prstGeom>
        </p:spPr>
      </p:pic>
      <p:pic>
        <p:nvPicPr>
          <p:cNvPr id="5" name="Picture 4">
            <a:extLst>
              <a:ext uri="{FF2B5EF4-FFF2-40B4-BE49-F238E27FC236}">
                <a16:creationId xmlns:a16="http://schemas.microsoft.com/office/drawing/2014/main" id="{604550B9-22A1-9B44-AC80-1A7D31BA4478}"/>
              </a:ext>
            </a:extLst>
          </p:cNvPr>
          <p:cNvPicPr>
            <a:picLocks noChangeAspect="1"/>
          </p:cNvPicPr>
          <p:nvPr/>
        </p:nvPicPr>
        <p:blipFill>
          <a:blip r:embed="rId6"/>
          <a:stretch>
            <a:fillRect/>
          </a:stretch>
        </p:blipFill>
        <p:spPr>
          <a:xfrm>
            <a:off x="0" y="1289854"/>
            <a:ext cx="12192000" cy="1421808"/>
          </a:xfrm>
          <a:prstGeom prst="rect">
            <a:avLst/>
          </a:prstGeom>
        </p:spPr>
      </p:pic>
      <p:pic>
        <p:nvPicPr>
          <p:cNvPr id="8" name="Picture 7">
            <a:extLst>
              <a:ext uri="{FF2B5EF4-FFF2-40B4-BE49-F238E27FC236}">
                <a16:creationId xmlns:a16="http://schemas.microsoft.com/office/drawing/2014/main" id="{8FB398D3-4CCA-094C-8E45-1E1FA150ECE5}"/>
              </a:ext>
            </a:extLst>
          </p:cNvPr>
          <p:cNvPicPr>
            <a:picLocks noChangeAspect="1"/>
          </p:cNvPicPr>
          <p:nvPr/>
        </p:nvPicPr>
        <p:blipFill>
          <a:blip r:embed="rId7"/>
          <a:stretch>
            <a:fillRect/>
          </a:stretch>
        </p:blipFill>
        <p:spPr>
          <a:xfrm>
            <a:off x="0" y="4355664"/>
            <a:ext cx="12192000" cy="1421808"/>
          </a:xfrm>
          <a:prstGeom prst="rect">
            <a:avLst/>
          </a:prstGeom>
        </p:spPr>
      </p:pic>
      <p:pic>
        <p:nvPicPr>
          <p:cNvPr id="17" name="Picture 16">
            <a:extLst>
              <a:ext uri="{FF2B5EF4-FFF2-40B4-BE49-F238E27FC236}">
                <a16:creationId xmlns:a16="http://schemas.microsoft.com/office/drawing/2014/main" id="{085382CB-1170-704C-9958-E8FD972FC500}"/>
              </a:ext>
            </a:extLst>
          </p:cNvPr>
          <p:cNvPicPr>
            <a:picLocks noChangeAspect="1"/>
          </p:cNvPicPr>
          <p:nvPr/>
        </p:nvPicPr>
        <p:blipFill>
          <a:blip r:embed="rId8"/>
          <a:stretch>
            <a:fillRect/>
          </a:stretch>
        </p:blipFill>
        <p:spPr>
          <a:xfrm>
            <a:off x="0" y="2825868"/>
            <a:ext cx="12192000" cy="1421808"/>
          </a:xfrm>
          <a:prstGeom prst="rect">
            <a:avLst/>
          </a:prstGeom>
        </p:spPr>
      </p:pic>
      <p:sp>
        <p:nvSpPr>
          <p:cNvPr id="25" name="Title 1">
            <a:extLst>
              <a:ext uri="{FF2B5EF4-FFF2-40B4-BE49-F238E27FC236}">
                <a16:creationId xmlns:a16="http://schemas.microsoft.com/office/drawing/2014/main" id="{E7DA1DDE-0DDD-AE4D-A491-FC03A33D4DE4}"/>
              </a:ext>
            </a:extLst>
          </p:cNvPr>
          <p:cNvSpPr txBox="1">
            <a:spLocks/>
          </p:cNvSpPr>
          <p:nvPr/>
        </p:nvSpPr>
        <p:spPr>
          <a:xfrm>
            <a:off x="10745697" y="4850051"/>
            <a:ext cx="1569984" cy="47897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dirty="0">
                <a:solidFill>
                  <a:schemeClr val="bg2">
                    <a:lumMod val="25000"/>
                  </a:schemeClr>
                </a:solidFill>
                <a:latin typeface="Futura Medium" panose="020B0602020204020303" pitchFamily="34" charset="-79"/>
                <a:ea typeface="Dotum" panose="020B0600000101010101" pitchFamily="34" charset="-127"/>
                <a:cs typeface="Futura Medium" panose="020B0602020204020303" pitchFamily="34" charset="-79"/>
              </a:rPr>
              <a:t>2019</a:t>
            </a:r>
          </a:p>
        </p:txBody>
      </p:sp>
      <p:pic>
        <p:nvPicPr>
          <p:cNvPr id="22" name="Picture 21" descr="A close up of a logo&#10;&#10;Description automatically generated">
            <a:extLst>
              <a:ext uri="{FF2B5EF4-FFF2-40B4-BE49-F238E27FC236}">
                <a16:creationId xmlns:a16="http://schemas.microsoft.com/office/drawing/2014/main" id="{DB3C4B4F-ABB0-B642-A60C-89A769D6EB67}"/>
              </a:ext>
            </a:extLst>
          </p:cNvPr>
          <p:cNvPicPr>
            <a:picLocks noChangeAspect="1"/>
          </p:cNvPicPr>
          <p:nvPr/>
        </p:nvPicPr>
        <p:blipFill>
          <a:blip r:embed="rId9"/>
          <a:stretch>
            <a:fillRect/>
          </a:stretch>
        </p:blipFill>
        <p:spPr>
          <a:xfrm>
            <a:off x="7334247" y="1853587"/>
            <a:ext cx="3543300" cy="812800"/>
          </a:xfrm>
          <a:prstGeom prst="rect">
            <a:avLst/>
          </a:prstGeom>
        </p:spPr>
      </p:pic>
      <p:sp>
        <p:nvSpPr>
          <p:cNvPr id="26" name="Title 1">
            <a:extLst>
              <a:ext uri="{FF2B5EF4-FFF2-40B4-BE49-F238E27FC236}">
                <a16:creationId xmlns:a16="http://schemas.microsoft.com/office/drawing/2014/main" id="{D286195A-D992-3540-94A4-0932D2AA7317}"/>
              </a:ext>
            </a:extLst>
          </p:cNvPr>
          <p:cNvSpPr txBox="1">
            <a:spLocks/>
          </p:cNvSpPr>
          <p:nvPr/>
        </p:nvSpPr>
        <p:spPr>
          <a:xfrm>
            <a:off x="10749782" y="2046172"/>
            <a:ext cx="1569984" cy="47897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dirty="0">
                <a:solidFill>
                  <a:schemeClr val="bg2">
                    <a:lumMod val="25000"/>
                  </a:schemeClr>
                </a:solidFill>
                <a:latin typeface="Futura Medium" panose="020B0602020204020303" pitchFamily="34" charset="-79"/>
                <a:ea typeface="Dotum" panose="020B0600000101010101" pitchFamily="34" charset="-127"/>
                <a:cs typeface="Futura Medium" panose="020B0602020204020303" pitchFamily="34" charset="-79"/>
              </a:rPr>
              <a:t>2018</a:t>
            </a:r>
          </a:p>
        </p:txBody>
      </p:sp>
      <p:sp>
        <p:nvSpPr>
          <p:cNvPr id="27" name="Title 1">
            <a:extLst>
              <a:ext uri="{FF2B5EF4-FFF2-40B4-BE49-F238E27FC236}">
                <a16:creationId xmlns:a16="http://schemas.microsoft.com/office/drawing/2014/main" id="{F142E7BA-F7C0-9841-8771-0F5D8CB1E005}"/>
              </a:ext>
            </a:extLst>
          </p:cNvPr>
          <p:cNvSpPr txBox="1">
            <a:spLocks/>
          </p:cNvSpPr>
          <p:nvPr/>
        </p:nvSpPr>
        <p:spPr>
          <a:xfrm>
            <a:off x="10745697" y="3507827"/>
            <a:ext cx="1569984" cy="47897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dirty="0">
                <a:solidFill>
                  <a:schemeClr val="bg2">
                    <a:lumMod val="25000"/>
                  </a:schemeClr>
                </a:solidFill>
                <a:latin typeface="Futura Medium" panose="020B0602020204020303" pitchFamily="34" charset="-79"/>
                <a:ea typeface="Dotum" panose="020B0600000101010101" pitchFamily="34" charset="-127"/>
                <a:cs typeface="Futura Medium" panose="020B0602020204020303" pitchFamily="34" charset="-79"/>
              </a:rPr>
              <a:t>2018</a:t>
            </a:r>
          </a:p>
        </p:txBody>
      </p:sp>
      <p:pic>
        <p:nvPicPr>
          <p:cNvPr id="29" name="Picture 28" descr="A close up of a sign&#10;&#10;Description automatically generated">
            <a:extLst>
              <a:ext uri="{FF2B5EF4-FFF2-40B4-BE49-F238E27FC236}">
                <a16:creationId xmlns:a16="http://schemas.microsoft.com/office/drawing/2014/main" id="{7220E35A-28FC-D544-B75D-43C020B818C6}"/>
              </a:ext>
            </a:extLst>
          </p:cNvPr>
          <p:cNvPicPr>
            <a:picLocks noChangeAspect="1"/>
          </p:cNvPicPr>
          <p:nvPr/>
        </p:nvPicPr>
        <p:blipFill>
          <a:blip r:embed="rId10"/>
          <a:stretch>
            <a:fillRect/>
          </a:stretch>
        </p:blipFill>
        <p:spPr>
          <a:xfrm>
            <a:off x="8020047" y="3433357"/>
            <a:ext cx="2857500" cy="685800"/>
          </a:xfrm>
          <a:prstGeom prst="rect">
            <a:avLst/>
          </a:prstGeom>
        </p:spPr>
      </p:pic>
      <p:pic>
        <p:nvPicPr>
          <p:cNvPr id="31" name="Picture 30" descr="A close up of a sign&#10;&#10;Description automatically generated">
            <a:extLst>
              <a:ext uri="{FF2B5EF4-FFF2-40B4-BE49-F238E27FC236}">
                <a16:creationId xmlns:a16="http://schemas.microsoft.com/office/drawing/2014/main" id="{F348858E-72B4-2F47-AAE8-D74987BCFAE4}"/>
              </a:ext>
            </a:extLst>
          </p:cNvPr>
          <p:cNvPicPr>
            <a:picLocks noChangeAspect="1"/>
          </p:cNvPicPr>
          <p:nvPr/>
        </p:nvPicPr>
        <p:blipFill>
          <a:blip r:embed="rId11"/>
          <a:stretch>
            <a:fillRect/>
          </a:stretch>
        </p:blipFill>
        <p:spPr>
          <a:xfrm>
            <a:off x="8020047" y="4832291"/>
            <a:ext cx="2857500" cy="466725"/>
          </a:xfrm>
          <a:prstGeom prst="rect">
            <a:avLst/>
          </a:prstGeom>
        </p:spPr>
      </p:pic>
    </p:spTree>
    <p:extLst>
      <p:ext uri="{BB962C8B-B14F-4D97-AF65-F5344CB8AC3E}">
        <p14:creationId xmlns:p14="http://schemas.microsoft.com/office/powerpoint/2010/main" val="1547945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DAB87-CD1B-3041-8EFC-4AE9426F5944}"/>
              </a:ext>
            </a:extLst>
          </p:cNvPr>
          <p:cNvSpPr>
            <a:spLocks noGrp="1"/>
          </p:cNvSpPr>
          <p:nvPr>
            <p:ph type="ctrTitle"/>
          </p:nvPr>
        </p:nvSpPr>
        <p:spPr>
          <a:xfrm>
            <a:off x="1608645" y="0"/>
            <a:ext cx="8974707" cy="939042"/>
          </a:xfrm>
        </p:spPr>
        <p:txBody>
          <a:bodyPr>
            <a:noAutofit/>
          </a:bodyPr>
          <a:lstStyle/>
          <a:p>
            <a:r>
              <a:rPr lang="en-US" sz="3600" b="1" dirty="0">
                <a:solidFill>
                  <a:schemeClr val="bg2">
                    <a:lumMod val="25000"/>
                  </a:schemeClr>
                </a:solidFill>
                <a:latin typeface="Futura Medium" panose="020B0602020204020303" pitchFamily="34" charset="-79"/>
                <a:ea typeface="Dotum" panose="020B0600000101010101" pitchFamily="34" charset="-127"/>
                <a:cs typeface="Futura Medium" panose="020B0602020204020303" pitchFamily="34" charset="-79"/>
              </a:rPr>
              <a:t>CHICAGO DATA</a:t>
            </a:r>
          </a:p>
        </p:txBody>
      </p:sp>
      <p:pic>
        <p:nvPicPr>
          <p:cNvPr id="7" name="Picture 6">
            <a:extLst>
              <a:ext uri="{FF2B5EF4-FFF2-40B4-BE49-F238E27FC236}">
                <a16:creationId xmlns:a16="http://schemas.microsoft.com/office/drawing/2014/main" id="{5DFCDB6A-A86F-5245-9313-20A3C543A079}"/>
              </a:ext>
            </a:extLst>
          </p:cNvPr>
          <p:cNvPicPr>
            <a:picLocks noChangeAspect="1"/>
          </p:cNvPicPr>
          <p:nvPr/>
        </p:nvPicPr>
        <p:blipFill>
          <a:blip r:embed="rId5"/>
          <a:stretch>
            <a:fillRect/>
          </a:stretch>
        </p:blipFill>
        <p:spPr>
          <a:xfrm>
            <a:off x="153245" y="6199643"/>
            <a:ext cx="596698" cy="596698"/>
          </a:xfrm>
          <a:prstGeom prst="rect">
            <a:avLst/>
          </a:prstGeom>
        </p:spPr>
      </p:pic>
      <p:pic>
        <p:nvPicPr>
          <p:cNvPr id="10" name="Picture 9">
            <a:extLst>
              <a:ext uri="{FF2B5EF4-FFF2-40B4-BE49-F238E27FC236}">
                <a16:creationId xmlns:a16="http://schemas.microsoft.com/office/drawing/2014/main" id="{BC30AA05-2E2E-724B-B423-F6888727CDA1}"/>
              </a:ext>
            </a:extLst>
          </p:cNvPr>
          <p:cNvPicPr>
            <a:picLocks noChangeAspect="1"/>
          </p:cNvPicPr>
          <p:nvPr/>
        </p:nvPicPr>
        <p:blipFill rotWithShape="1">
          <a:blip r:embed="rId6"/>
          <a:srcRect l="21236" t="60880" r="21153"/>
          <a:stretch/>
        </p:blipFill>
        <p:spPr>
          <a:xfrm>
            <a:off x="749943" y="6285028"/>
            <a:ext cx="627251" cy="425928"/>
          </a:xfrm>
          <a:prstGeom prst="rect">
            <a:avLst/>
          </a:prstGeom>
        </p:spPr>
      </p:pic>
      <p:pic>
        <p:nvPicPr>
          <p:cNvPr id="24" name="Picture 23" descr="A picture containing object&#13;&#10;&#13;&#10;Description automatically generated">
            <a:extLst>
              <a:ext uri="{FF2B5EF4-FFF2-40B4-BE49-F238E27FC236}">
                <a16:creationId xmlns:a16="http://schemas.microsoft.com/office/drawing/2014/main" id="{37628F9D-EC9C-5148-80EA-B8528E98DFB4}"/>
              </a:ext>
            </a:extLst>
          </p:cNvPr>
          <p:cNvPicPr>
            <a:picLocks noChangeAspect="1"/>
          </p:cNvPicPr>
          <p:nvPr/>
        </p:nvPicPr>
        <p:blipFill>
          <a:blip r:embed="rId7">
            <a:biLevel thresh="50000"/>
          </a:blip>
          <a:stretch>
            <a:fillRect/>
          </a:stretch>
        </p:blipFill>
        <p:spPr>
          <a:xfrm>
            <a:off x="1749554" y="6271003"/>
            <a:ext cx="2471715" cy="457267"/>
          </a:xfrm>
          <a:prstGeom prst="rect">
            <a:avLst/>
          </a:prstGeom>
        </p:spPr>
      </p:pic>
      <p:sp>
        <p:nvSpPr>
          <p:cNvPr id="5" name="Rectangle 4">
            <a:extLst>
              <a:ext uri="{FF2B5EF4-FFF2-40B4-BE49-F238E27FC236}">
                <a16:creationId xmlns:a16="http://schemas.microsoft.com/office/drawing/2014/main" id="{2A7CA99D-53B4-2248-8143-7CE5C7BF9995}"/>
              </a:ext>
            </a:extLst>
          </p:cNvPr>
          <p:cNvSpPr/>
          <p:nvPr/>
        </p:nvSpPr>
        <p:spPr>
          <a:xfrm>
            <a:off x="496314" y="1151319"/>
            <a:ext cx="4978194" cy="954107"/>
          </a:xfrm>
          <a:prstGeom prst="rect">
            <a:avLst/>
          </a:prstGeom>
        </p:spPr>
        <p:txBody>
          <a:bodyPr wrap="square">
            <a:spAutoFit/>
          </a:bodyPr>
          <a:lstStyle/>
          <a:p>
            <a:pPr algn="ctr"/>
            <a:r>
              <a:rPr lang="en-US" sz="2800" dirty="0">
                <a:solidFill>
                  <a:schemeClr val="bg2">
                    <a:lumMod val="25000"/>
                  </a:schemeClr>
                </a:solidFill>
                <a:latin typeface="Futura Medium" panose="020B0602020204020303" pitchFamily="34" charset="-79"/>
                <a:cs typeface="Futura Medium" panose="020B0602020204020303" pitchFamily="34" charset="-79"/>
              </a:rPr>
              <a:t>The Gang Intervention and Computer Science Project</a:t>
            </a:r>
          </a:p>
        </p:txBody>
      </p:sp>
      <p:pic>
        <p:nvPicPr>
          <p:cNvPr id="4" name="GAKIRAH 3.mov">
            <a:hlinkClick r:id="" action="ppaction://media"/>
            <a:extLst>
              <a:ext uri="{FF2B5EF4-FFF2-40B4-BE49-F238E27FC236}">
                <a16:creationId xmlns:a16="http://schemas.microsoft.com/office/drawing/2014/main" id="{2CC8BC77-98D1-DB4B-BDA0-E7501C42095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l="38722"/>
          <a:stretch/>
        </p:blipFill>
        <p:spPr>
          <a:xfrm>
            <a:off x="6095998" y="1318302"/>
            <a:ext cx="5763955" cy="4503508"/>
          </a:xfrm>
          <a:prstGeom prst="roundRect">
            <a:avLst/>
          </a:prstGeom>
        </p:spPr>
      </p:pic>
      <p:sp>
        <p:nvSpPr>
          <p:cNvPr id="11" name="Rectangle 10">
            <a:extLst>
              <a:ext uri="{FF2B5EF4-FFF2-40B4-BE49-F238E27FC236}">
                <a16:creationId xmlns:a16="http://schemas.microsoft.com/office/drawing/2014/main" id="{621742A5-8C46-0144-A83A-E4E483439B05}"/>
              </a:ext>
            </a:extLst>
          </p:cNvPr>
          <p:cNvSpPr/>
          <p:nvPr/>
        </p:nvSpPr>
        <p:spPr>
          <a:xfrm>
            <a:off x="496314" y="2034605"/>
            <a:ext cx="4978194" cy="461665"/>
          </a:xfrm>
          <a:prstGeom prst="rect">
            <a:avLst/>
          </a:prstGeom>
        </p:spPr>
        <p:txBody>
          <a:bodyPr wrap="square">
            <a:spAutoFit/>
          </a:bodyPr>
          <a:lstStyle/>
          <a:p>
            <a:pPr algn="ctr"/>
            <a:r>
              <a:rPr lang="en-US" sz="2400" dirty="0">
                <a:solidFill>
                  <a:srgbClr val="007B76"/>
                </a:solidFill>
                <a:latin typeface="Futura Medium" panose="020B0602020204020303" pitchFamily="34" charset="-79"/>
                <a:cs typeface="Futura Medium" panose="020B0602020204020303" pitchFamily="34" charset="-79"/>
              </a:rPr>
              <a:t>N = 279 Users </a:t>
            </a:r>
          </a:p>
        </p:txBody>
      </p:sp>
      <p:pic>
        <p:nvPicPr>
          <p:cNvPr id="13" name="Picture 12">
            <a:extLst>
              <a:ext uri="{FF2B5EF4-FFF2-40B4-BE49-F238E27FC236}">
                <a16:creationId xmlns:a16="http://schemas.microsoft.com/office/drawing/2014/main" id="{B9E57F41-B5BD-7B42-BC1B-2AAF4A85915E}"/>
              </a:ext>
            </a:extLst>
          </p:cNvPr>
          <p:cNvPicPr>
            <a:picLocks noChangeAspect="1"/>
          </p:cNvPicPr>
          <p:nvPr/>
        </p:nvPicPr>
        <p:blipFill>
          <a:blip r:embed="rId9"/>
          <a:stretch>
            <a:fillRect/>
          </a:stretch>
        </p:blipFill>
        <p:spPr>
          <a:xfrm>
            <a:off x="4055596" y="2130911"/>
            <a:ext cx="331345" cy="269052"/>
          </a:xfrm>
          <a:prstGeom prst="rect">
            <a:avLst/>
          </a:prstGeom>
        </p:spPr>
      </p:pic>
      <p:sp>
        <p:nvSpPr>
          <p:cNvPr id="15" name="TextBox 14">
            <a:extLst>
              <a:ext uri="{FF2B5EF4-FFF2-40B4-BE49-F238E27FC236}">
                <a16:creationId xmlns:a16="http://schemas.microsoft.com/office/drawing/2014/main" id="{01ACAD3B-CB6C-2343-9F7B-F0FC38FA22F7}"/>
              </a:ext>
            </a:extLst>
          </p:cNvPr>
          <p:cNvSpPr txBox="1"/>
          <p:nvPr/>
        </p:nvSpPr>
        <p:spPr>
          <a:xfrm>
            <a:off x="496314" y="2959488"/>
            <a:ext cx="5153372" cy="2862322"/>
          </a:xfrm>
          <a:prstGeom prst="rect">
            <a:avLst/>
          </a:prstGeom>
          <a:noFill/>
        </p:spPr>
        <p:txBody>
          <a:bodyPr wrap="square" rtlCol="0">
            <a:spAutoFit/>
          </a:bodyPr>
          <a:lstStyle/>
          <a:p>
            <a:r>
              <a:rPr lang="en-US" sz="2400" dirty="0">
                <a:solidFill>
                  <a:schemeClr val="bg2">
                    <a:lumMod val="25000"/>
                  </a:schemeClr>
                </a:solidFill>
                <a:latin typeface="Futura Medium" panose="020B0602020204020303" pitchFamily="34" charset="-79"/>
                <a:ea typeface="Dotum" panose="020B0600000101010101" pitchFamily="34" charset="-127"/>
                <a:cs typeface="Futura Medium" panose="020B0602020204020303" pitchFamily="34" charset="-79"/>
              </a:rPr>
              <a:t>Seed User: </a:t>
            </a:r>
            <a:r>
              <a:rPr lang="en-US" sz="2400" dirty="0" err="1">
                <a:solidFill>
                  <a:schemeClr val="bg2">
                    <a:lumMod val="25000"/>
                  </a:schemeClr>
                </a:solidFill>
                <a:latin typeface="Futura Medium" panose="020B0602020204020303" pitchFamily="34" charset="-79"/>
                <a:ea typeface="Dotum" panose="020B0600000101010101" pitchFamily="34" charset="-127"/>
                <a:cs typeface="Futura Medium" panose="020B0602020204020303" pitchFamily="34" charset="-79"/>
              </a:rPr>
              <a:t>Gakirah</a:t>
            </a:r>
            <a:r>
              <a:rPr lang="en-US" sz="2400" dirty="0">
                <a:solidFill>
                  <a:schemeClr val="bg2">
                    <a:lumMod val="25000"/>
                  </a:schemeClr>
                </a:solidFill>
                <a:latin typeface="Futura Medium" panose="020B0602020204020303" pitchFamily="34" charset="-79"/>
                <a:ea typeface="Dotum" panose="020B0600000101010101" pitchFamily="34" charset="-127"/>
                <a:cs typeface="Futura Medium" panose="020B0602020204020303" pitchFamily="34" charset="-79"/>
              </a:rPr>
              <a:t> Barnes</a:t>
            </a:r>
          </a:p>
          <a:p>
            <a:endParaRPr lang="en-US" sz="2400" dirty="0">
              <a:solidFill>
                <a:schemeClr val="bg2">
                  <a:lumMod val="25000"/>
                </a:schemeClr>
              </a:solidFill>
              <a:latin typeface="Futura Medium" panose="020B0602020204020303" pitchFamily="34" charset="-79"/>
              <a:ea typeface="Dotum" panose="020B0600000101010101" pitchFamily="34" charset="-127"/>
              <a:cs typeface="Futura Medium" panose="020B0602020204020303" pitchFamily="34" charset="-79"/>
            </a:endParaRPr>
          </a:p>
          <a:p>
            <a:r>
              <a:rPr lang="en-US" sz="2400" dirty="0">
                <a:solidFill>
                  <a:schemeClr val="bg2">
                    <a:lumMod val="25000"/>
                  </a:schemeClr>
                </a:solidFill>
                <a:latin typeface="Futura Medium" panose="020B0602020204020303" pitchFamily="34" charset="-79"/>
                <a:ea typeface="Dotum" panose="020B0600000101010101" pitchFamily="34" charset="-127"/>
                <a:cs typeface="Futura Medium" panose="020B0602020204020303" pitchFamily="34" charset="-79"/>
              </a:rPr>
              <a:t>Digital Snowball Sampling</a:t>
            </a:r>
          </a:p>
          <a:p>
            <a:pPr lvl="1"/>
            <a:r>
              <a:rPr lang="en-US" sz="2000" dirty="0">
                <a:solidFill>
                  <a:schemeClr val="bg2">
                    <a:lumMod val="25000"/>
                  </a:schemeClr>
                </a:solidFill>
                <a:latin typeface="Futura Medium" panose="020B0602020204020303" pitchFamily="34" charset="-79"/>
                <a:ea typeface="Dotum" panose="020B0600000101010101" pitchFamily="34" charset="-127"/>
                <a:cs typeface="Futura Medium" panose="020B0602020204020303" pitchFamily="34" charset="-79"/>
              </a:rPr>
              <a:t>Connection, affiliation or engagement with Chicago Crew/Gang</a:t>
            </a:r>
          </a:p>
          <a:p>
            <a:endParaRPr lang="en-US" sz="2400" dirty="0">
              <a:solidFill>
                <a:schemeClr val="bg2">
                  <a:lumMod val="25000"/>
                </a:schemeClr>
              </a:solidFill>
              <a:latin typeface="Futura Medium" panose="020B0602020204020303" pitchFamily="34" charset="-79"/>
              <a:ea typeface="Dotum" panose="020B0600000101010101" pitchFamily="34" charset="-127"/>
              <a:cs typeface="Futura Medium" panose="020B0602020204020303" pitchFamily="34" charset="-79"/>
            </a:endParaRPr>
          </a:p>
          <a:p>
            <a:r>
              <a:rPr lang="en-US" sz="2400" dirty="0">
                <a:solidFill>
                  <a:schemeClr val="bg2">
                    <a:lumMod val="25000"/>
                  </a:schemeClr>
                </a:solidFill>
                <a:latin typeface="Futura Medium" panose="020B0602020204020303" pitchFamily="34" charset="-79"/>
                <a:ea typeface="Dotum" panose="020B0600000101010101" pitchFamily="34" charset="-127"/>
                <a:cs typeface="Futura Medium" panose="020B0602020204020303" pitchFamily="34" charset="-79"/>
              </a:rPr>
              <a:t>Last 200 tweets from each user</a:t>
            </a:r>
          </a:p>
          <a:p>
            <a:pPr lvl="1"/>
            <a:r>
              <a:rPr lang="en-US" sz="2000" dirty="0">
                <a:solidFill>
                  <a:schemeClr val="bg2">
                    <a:lumMod val="25000"/>
                  </a:schemeClr>
                </a:solidFill>
                <a:latin typeface="Futura Medium" panose="020B0602020204020303" pitchFamily="34" charset="-79"/>
                <a:ea typeface="Dotum" panose="020B0600000101010101" pitchFamily="34" charset="-127"/>
                <a:cs typeface="Futura Medium" panose="020B0602020204020303" pitchFamily="34" charset="-79"/>
              </a:rPr>
              <a:t>Retroactively starting in February 2017</a:t>
            </a:r>
          </a:p>
        </p:txBody>
      </p:sp>
    </p:spTree>
    <p:extLst>
      <p:ext uri="{BB962C8B-B14F-4D97-AF65-F5344CB8AC3E}">
        <p14:creationId xmlns:p14="http://schemas.microsoft.com/office/powerpoint/2010/main" val="112912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DAB87-CD1B-3041-8EFC-4AE9426F5944}"/>
              </a:ext>
            </a:extLst>
          </p:cNvPr>
          <p:cNvSpPr>
            <a:spLocks noGrp="1"/>
          </p:cNvSpPr>
          <p:nvPr>
            <p:ph type="ctrTitle"/>
          </p:nvPr>
        </p:nvSpPr>
        <p:spPr>
          <a:xfrm>
            <a:off x="1608645" y="0"/>
            <a:ext cx="8974707" cy="939042"/>
          </a:xfrm>
        </p:spPr>
        <p:txBody>
          <a:bodyPr>
            <a:noAutofit/>
          </a:bodyPr>
          <a:lstStyle/>
          <a:p>
            <a:r>
              <a:rPr lang="en-US" sz="3600" b="1" dirty="0">
                <a:solidFill>
                  <a:schemeClr val="bg2">
                    <a:lumMod val="25000"/>
                  </a:schemeClr>
                </a:solidFill>
                <a:latin typeface="Dubai" panose="020B0503030403030204" pitchFamily="34" charset="-78"/>
                <a:ea typeface="Dotum" panose="020B0600000101010101" pitchFamily="34" charset="-127"/>
                <a:cs typeface="Dubai" panose="020B0503030403030204" pitchFamily="34" charset="-78"/>
              </a:rPr>
              <a:t>DOMAIN EXPERT INTEGRATION PROCESS</a:t>
            </a:r>
          </a:p>
        </p:txBody>
      </p:sp>
      <p:pic>
        <p:nvPicPr>
          <p:cNvPr id="7" name="Picture 6">
            <a:extLst>
              <a:ext uri="{FF2B5EF4-FFF2-40B4-BE49-F238E27FC236}">
                <a16:creationId xmlns:a16="http://schemas.microsoft.com/office/drawing/2014/main" id="{5DFCDB6A-A86F-5245-9313-20A3C543A079}"/>
              </a:ext>
            </a:extLst>
          </p:cNvPr>
          <p:cNvPicPr>
            <a:picLocks noChangeAspect="1"/>
          </p:cNvPicPr>
          <p:nvPr/>
        </p:nvPicPr>
        <p:blipFill>
          <a:blip r:embed="rId3"/>
          <a:stretch>
            <a:fillRect/>
          </a:stretch>
        </p:blipFill>
        <p:spPr>
          <a:xfrm>
            <a:off x="153245" y="6199643"/>
            <a:ext cx="596698" cy="596698"/>
          </a:xfrm>
          <a:prstGeom prst="rect">
            <a:avLst/>
          </a:prstGeom>
        </p:spPr>
      </p:pic>
      <p:pic>
        <p:nvPicPr>
          <p:cNvPr id="10" name="Picture 9">
            <a:extLst>
              <a:ext uri="{FF2B5EF4-FFF2-40B4-BE49-F238E27FC236}">
                <a16:creationId xmlns:a16="http://schemas.microsoft.com/office/drawing/2014/main" id="{BC30AA05-2E2E-724B-B423-F6888727CDA1}"/>
              </a:ext>
            </a:extLst>
          </p:cNvPr>
          <p:cNvPicPr>
            <a:picLocks noChangeAspect="1"/>
          </p:cNvPicPr>
          <p:nvPr/>
        </p:nvPicPr>
        <p:blipFill rotWithShape="1">
          <a:blip r:embed="rId4"/>
          <a:srcRect l="21236" t="60880" r="21153"/>
          <a:stretch/>
        </p:blipFill>
        <p:spPr>
          <a:xfrm>
            <a:off x="749943" y="6285028"/>
            <a:ext cx="627251" cy="425928"/>
          </a:xfrm>
          <a:prstGeom prst="rect">
            <a:avLst/>
          </a:prstGeom>
        </p:spPr>
      </p:pic>
      <p:pic>
        <p:nvPicPr>
          <p:cNvPr id="24" name="Picture 23" descr="A picture containing object&#13;&#10;&#13;&#10;Description automatically generated">
            <a:extLst>
              <a:ext uri="{FF2B5EF4-FFF2-40B4-BE49-F238E27FC236}">
                <a16:creationId xmlns:a16="http://schemas.microsoft.com/office/drawing/2014/main" id="{37628F9D-EC9C-5148-80EA-B8528E98DFB4}"/>
              </a:ext>
            </a:extLst>
          </p:cNvPr>
          <p:cNvPicPr>
            <a:picLocks noChangeAspect="1"/>
          </p:cNvPicPr>
          <p:nvPr/>
        </p:nvPicPr>
        <p:blipFill>
          <a:blip r:embed="rId5">
            <a:biLevel thresh="50000"/>
          </a:blip>
          <a:stretch>
            <a:fillRect/>
          </a:stretch>
        </p:blipFill>
        <p:spPr>
          <a:xfrm>
            <a:off x="1749554" y="6271003"/>
            <a:ext cx="2471715" cy="457267"/>
          </a:xfrm>
          <a:prstGeom prst="rect">
            <a:avLst/>
          </a:prstGeom>
        </p:spPr>
      </p:pic>
      <p:pic>
        <p:nvPicPr>
          <p:cNvPr id="6" name="Picture 5">
            <a:extLst>
              <a:ext uri="{FF2B5EF4-FFF2-40B4-BE49-F238E27FC236}">
                <a16:creationId xmlns:a16="http://schemas.microsoft.com/office/drawing/2014/main" id="{4E9A653F-63B9-8A47-8465-594DE4E14025}"/>
              </a:ext>
            </a:extLst>
          </p:cNvPr>
          <p:cNvPicPr>
            <a:picLocks noChangeAspect="1"/>
          </p:cNvPicPr>
          <p:nvPr/>
        </p:nvPicPr>
        <p:blipFill>
          <a:blip r:embed="rId6"/>
          <a:stretch>
            <a:fillRect/>
          </a:stretch>
        </p:blipFill>
        <p:spPr>
          <a:xfrm>
            <a:off x="498967" y="1570821"/>
            <a:ext cx="11194066" cy="3716358"/>
          </a:xfrm>
          <a:prstGeom prst="rect">
            <a:avLst/>
          </a:prstGeom>
        </p:spPr>
      </p:pic>
    </p:spTree>
    <p:extLst>
      <p:ext uri="{BB962C8B-B14F-4D97-AF65-F5344CB8AC3E}">
        <p14:creationId xmlns:p14="http://schemas.microsoft.com/office/powerpoint/2010/main" val="725727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DAB87-CD1B-3041-8EFC-4AE9426F5944}"/>
              </a:ext>
            </a:extLst>
          </p:cNvPr>
          <p:cNvSpPr>
            <a:spLocks noGrp="1"/>
          </p:cNvSpPr>
          <p:nvPr>
            <p:ph type="ctr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r>
              <a:rPr lang="en-US" sz="2400" b="1" kern="1200" dirty="0">
                <a:solidFill>
                  <a:schemeClr val="bg1"/>
                </a:solidFill>
                <a:latin typeface="+mj-lt"/>
                <a:ea typeface="+mj-ea"/>
                <a:cs typeface="+mj-cs"/>
              </a:rPr>
              <a:t>REFERENCING</a:t>
            </a:r>
            <a:br>
              <a:rPr lang="en-US" sz="2400" b="1" kern="1200" dirty="0">
                <a:solidFill>
                  <a:schemeClr val="bg1"/>
                </a:solidFill>
                <a:latin typeface="+mj-lt"/>
                <a:ea typeface="+mj-ea"/>
                <a:cs typeface="+mj-cs"/>
              </a:rPr>
            </a:br>
            <a:r>
              <a:rPr lang="en-US" sz="2400" b="1" kern="1200" dirty="0">
                <a:solidFill>
                  <a:schemeClr val="bg1"/>
                </a:solidFill>
                <a:latin typeface="+mj-lt"/>
                <a:ea typeface="+mj-ea"/>
                <a:cs typeface="+mj-cs"/>
              </a:rPr>
              <a:t>OFFLINE CONTEXT</a:t>
            </a:r>
          </a:p>
        </p:txBody>
      </p:sp>
      <p:pic>
        <p:nvPicPr>
          <p:cNvPr id="8" name="Picture 7" descr="A close up of a logo&#10;&#10;Description automatically generated">
            <a:extLst>
              <a:ext uri="{FF2B5EF4-FFF2-40B4-BE49-F238E27FC236}">
                <a16:creationId xmlns:a16="http://schemas.microsoft.com/office/drawing/2014/main" id="{0642DAEB-A6D9-0245-9F7E-59410ACEFD83}"/>
              </a:ext>
            </a:extLst>
          </p:cNvPr>
          <p:cNvPicPr>
            <a:picLocks noChangeAspect="1"/>
          </p:cNvPicPr>
          <p:nvPr/>
        </p:nvPicPr>
        <p:blipFill>
          <a:blip r:embed="rId3"/>
          <a:stretch>
            <a:fillRect/>
          </a:stretch>
        </p:blipFill>
        <p:spPr>
          <a:xfrm>
            <a:off x="3709150" y="2842404"/>
            <a:ext cx="8379958" cy="1173192"/>
          </a:xfrm>
          <a:prstGeom prst="rect">
            <a:avLst/>
          </a:prstGeom>
        </p:spPr>
      </p:pic>
      <p:pic>
        <p:nvPicPr>
          <p:cNvPr id="11" name="Picture 10">
            <a:extLst>
              <a:ext uri="{FF2B5EF4-FFF2-40B4-BE49-F238E27FC236}">
                <a16:creationId xmlns:a16="http://schemas.microsoft.com/office/drawing/2014/main" id="{E8E46F01-D074-A247-B948-041D29BEF711}"/>
              </a:ext>
            </a:extLst>
          </p:cNvPr>
          <p:cNvPicPr>
            <a:picLocks noChangeAspect="1"/>
          </p:cNvPicPr>
          <p:nvPr/>
        </p:nvPicPr>
        <p:blipFill>
          <a:blip r:embed="rId4"/>
          <a:stretch>
            <a:fillRect/>
          </a:stretch>
        </p:blipFill>
        <p:spPr>
          <a:xfrm>
            <a:off x="153245" y="6199643"/>
            <a:ext cx="596698" cy="596698"/>
          </a:xfrm>
          <a:prstGeom prst="rect">
            <a:avLst/>
          </a:prstGeom>
        </p:spPr>
      </p:pic>
      <p:pic>
        <p:nvPicPr>
          <p:cNvPr id="12" name="Picture 11">
            <a:extLst>
              <a:ext uri="{FF2B5EF4-FFF2-40B4-BE49-F238E27FC236}">
                <a16:creationId xmlns:a16="http://schemas.microsoft.com/office/drawing/2014/main" id="{E91E5174-9E14-D846-B7AC-5AF1BA246615}"/>
              </a:ext>
            </a:extLst>
          </p:cNvPr>
          <p:cNvPicPr>
            <a:picLocks noChangeAspect="1"/>
          </p:cNvPicPr>
          <p:nvPr/>
        </p:nvPicPr>
        <p:blipFill rotWithShape="1">
          <a:blip r:embed="rId5"/>
          <a:srcRect l="21236" t="60880" r="21153"/>
          <a:stretch/>
        </p:blipFill>
        <p:spPr>
          <a:xfrm>
            <a:off x="749943" y="6285028"/>
            <a:ext cx="627251" cy="425928"/>
          </a:xfrm>
          <a:prstGeom prst="rect">
            <a:avLst/>
          </a:prstGeom>
        </p:spPr>
      </p:pic>
      <p:pic>
        <p:nvPicPr>
          <p:cNvPr id="13" name="Picture 12" descr="A picture containing object&#13;&#10;&#13;&#10;Description automatically generated">
            <a:extLst>
              <a:ext uri="{FF2B5EF4-FFF2-40B4-BE49-F238E27FC236}">
                <a16:creationId xmlns:a16="http://schemas.microsoft.com/office/drawing/2014/main" id="{8CF582F3-67A8-744D-BC10-532C2DE92DEB}"/>
              </a:ext>
            </a:extLst>
          </p:cNvPr>
          <p:cNvPicPr>
            <a:picLocks noChangeAspect="1"/>
          </p:cNvPicPr>
          <p:nvPr/>
        </p:nvPicPr>
        <p:blipFill>
          <a:blip r:embed="rId6">
            <a:biLevel thresh="50000"/>
          </a:blip>
          <a:stretch>
            <a:fillRect/>
          </a:stretch>
        </p:blipFill>
        <p:spPr>
          <a:xfrm>
            <a:off x="1749554" y="6271003"/>
            <a:ext cx="2471715" cy="457267"/>
          </a:xfrm>
          <a:prstGeom prst="rect">
            <a:avLst/>
          </a:prstGeom>
        </p:spPr>
      </p:pic>
      <p:sp>
        <p:nvSpPr>
          <p:cNvPr id="7" name="Title 1">
            <a:extLst>
              <a:ext uri="{FF2B5EF4-FFF2-40B4-BE49-F238E27FC236}">
                <a16:creationId xmlns:a16="http://schemas.microsoft.com/office/drawing/2014/main" id="{F49FED36-C9CA-E842-A0F4-68AED4AFB673}"/>
              </a:ext>
            </a:extLst>
          </p:cNvPr>
          <p:cNvSpPr txBox="1">
            <a:spLocks/>
          </p:cNvSpPr>
          <p:nvPr/>
        </p:nvSpPr>
        <p:spPr>
          <a:xfrm>
            <a:off x="1608645" y="0"/>
            <a:ext cx="8974707" cy="93904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solidFill>
                  <a:schemeClr val="bg2">
                    <a:lumMod val="25000"/>
                  </a:schemeClr>
                </a:solidFill>
                <a:latin typeface="Dubai" panose="020B0503030403030204" pitchFamily="34" charset="-78"/>
                <a:ea typeface="Dotum" panose="020B0600000101010101" pitchFamily="34" charset="-127"/>
                <a:cs typeface="Dubai" panose="020B0503030403030204" pitchFamily="34" charset="-78"/>
              </a:rPr>
              <a:t>CASE EXAMPLES</a:t>
            </a:r>
          </a:p>
        </p:txBody>
      </p:sp>
    </p:spTree>
    <p:extLst>
      <p:ext uri="{BB962C8B-B14F-4D97-AF65-F5344CB8AC3E}">
        <p14:creationId xmlns:p14="http://schemas.microsoft.com/office/powerpoint/2010/main" val="4095305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DAB87-CD1B-3041-8EFC-4AE9426F5944}"/>
              </a:ext>
            </a:extLst>
          </p:cNvPr>
          <p:cNvSpPr>
            <a:spLocks noGrp="1"/>
          </p:cNvSpPr>
          <p:nvPr>
            <p:ph type="ctr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r>
              <a:rPr lang="en-US" sz="2600" b="1" kern="1200" dirty="0">
                <a:solidFill>
                  <a:schemeClr val="bg1"/>
                </a:solidFill>
                <a:latin typeface="+mj-lt"/>
                <a:ea typeface="+mj-ea"/>
                <a:cs typeface="+mj-cs"/>
              </a:rPr>
              <a:t>EMOJIS</a:t>
            </a:r>
          </a:p>
        </p:txBody>
      </p:sp>
      <p:pic>
        <p:nvPicPr>
          <p:cNvPr id="8" name="Picture 7">
            <a:extLst>
              <a:ext uri="{FF2B5EF4-FFF2-40B4-BE49-F238E27FC236}">
                <a16:creationId xmlns:a16="http://schemas.microsoft.com/office/drawing/2014/main" id="{0642DAEB-A6D9-0245-9F7E-59410ACEFD83}"/>
              </a:ext>
            </a:extLst>
          </p:cNvPr>
          <p:cNvPicPr>
            <a:picLocks noChangeAspect="1"/>
          </p:cNvPicPr>
          <p:nvPr/>
        </p:nvPicPr>
        <p:blipFill rotWithShape="1">
          <a:blip r:embed="rId3"/>
          <a:srcRect r="8849"/>
          <a:stretch/>
        </p:blipFill>
        <p:spPr>
          <a:xfrm>
            <a:off x="3763989" y="2680163"/>
            <a:ext cx="7787931" cy="1497674"/>
          </a:xfrm>
          <a:prstGeom prst="rect">
            <a:avLst/>
          </a:prstGeom>
        </p:spPr>
      </p:pic>
      <p:pic>
        <p:nvPicPr>
          <p:cNvPr id="11" name="Picture 10">
            <a:extLst>
              <a:ext uri="{FF2B5EF4-FFF2-40B4-BE49-F238E27FC236}">
                <a16:creationId xmlns:a16="http://schemas.microsoft.com/office/drawing/2014/main" id="{E8E46F01-D074-A247-B948-041D29BEF711}"/>
              </a:ext>
            </a:extLst>
          </p:cNvPr>
          <p:cNvPicPr>
            <a:picLocks noChangeAspect="1"/>
          </p:cNvPicPr>
          <p:nvPr/>
        </p:nvPicPr>
        <p:blipFill>
          <a:blip r:embed="rId4"/>
          <a:stretch>
            <a:fillRect/>
          </a:stretch>
        </p:blipFill>
        <p:spPr>
          <a:xfrm>
            <a:off x="153245" y="6199643"/>
            <a:ext cx="596698" cy="596698"/>
          </a:xfrm>
          <a:prstGeom prst="rect">
            <a:avLst/>
          </a:prstGeom>
        </p:spPr>
      </p:pic>
      <p:pic>
        <p:nvPicPr>
          <p:cNvPr id="12" name="Picture 11">
            <a:extLst>
              <a:ext uri="{FF2B5EF4-FFF2-40B4-BE49-F238E27FC236}">
                <a16:creationId xmlns:a16="http://schemas.microsoft.com/office/drawing/2014/main" id="{E91E5174-9E14-D846-B7AC-5AF1BA246615}"/>
              </a:ext>
            </a:extLst>
          </p:cNvPr>
          <p:cNvPicPr>
            <a:picLocks noChangeAspect="1"/>
          </p:cNvPicPr>
          <p:nvPr/>
        </p:nvPicPr>
        <p:blipFill rotWithShape="1">
          <a:blip r:embed="rId5"/>
          <a:srcRect l="21236" t="60880" r="21153"/>
          <a:stretch/>
        </p:blipFill>
        <p:spPr>
          <a:xfrm>
            <a:off x="749943" y="6285028"/>
            <a:ext cx="627251" cy="425928"/>
          </a:xfrm>
          <a:prstGeom prst="rect">
            <a:avLst/>
          </a:prstGeom>
        </p:spPr>
      </p:pic>
      <p:pic>
        <p:nvPicPr>
          <p:cNvPr id="13" name="Picture 12" descr="A picture containing object&#13;&#10;&#13;&#10;Description automatically generated">
            <a:extLst>
              <a:ext uri="{FF2B5EF4-FFF2-40B4-BE49-F238E27FC236}">
                <a16:creationId xmlns:a16="http://schemas.microsoft.com/office/drawing/2014/main" id="{8CF582F3-67A8-744D-BC10-532C2DE92DEB}"/>
              </a:ext>
            </a:extLst>
          </p:cNvPr>
          <p:cNvPicPr>
            <a:picLocks noChangeAspect="1"/>
          </p:cNvPicPr>
          <p:nvPr/>
        </p:nvPicPr>
        <p:blipFill>
          <a:blip r:embed="rId6">
            <a:biLevel thresh="50000"/>
          </a:blip>
          <a:stretch>
            <a:fillRect/>
          </a:stretch>
        </p:blipFill>
        <p:spPr>
          <a:xfrm>
            <a:off x="1749554" y="6271003"/>
            <a:ext cx="2471715" cy="457267"/>
          </a:xfrm>
          <a:prstGeom prst="rect">
            <a:avLst/>
          </a:prstGeom>
        </p:spPr>
      </p:pic>
      <p:sp>
        <p:nvSpPr>
          <p:cNvPr id="7" name="Title 1">
            <a:extLst>
              <a:ext uri="{FF2B5EF4-FFF2-40B4-BE49-F238E27FC236}">
                <a16:creationId xmlns:a16="http://schemas.microsoft.com/office/drawing/2014/main" id="{EA1F17E8-F2A3-B443-93FD-F6C33756A6A6}"/>
              </a:ext>
            </a:extLst>
          </p:cNvPr>
          <p:cNvSpPr txBox="1">
            <a:spLocks/>
          </p:cNvSpPr>
          <p:nvPr/>
        </p:nvSpPr>
        <p:spPr>
          <a:xfrm>
            <a:off x="1608645" y="0"/>
            <a:ext cx="8974707" cy="93904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solidFill>
                  <a:schemeClr val="bg2">
                    <a:lumMod val="25000"/>
                  </a:schemeClr>
                </a:solidFill>
                <a:latin typeface="Dubai" panose="020B0503030403030204" pitchFamily="34" charset="-78"/>
                <a:ea typeface="Dotum" panose="020B0600000101010101" pitchFamily="34" charset="-127"/>
                <a:cs typeface="Dubai" panose="020B0503030403030204" pitchFamily="34" charset="-78"/>
              </a:rPr>
              <a:t>CASE EXAMPLES</a:t>
            </a:r>
          </a:p>
        </p:txBody>
      </p:sp>
    </p:spTree>
    <p:extLst>
      <p:ext uri="{BB962C8B-B14F-4D97-AF65-F5344CB8AC3E}">
        <p14:creationId xmlns:p14="http://schemas.microsoft.com/office/powerpoint/2010/main" val="1238175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DAB87-CD1B-3041-8EFC-4AE9426F5944}"/>
              </a:ext>
            </a:extLst>
          </p:cNvPr>
          <p:cNvSpPr>
            <a:spLocks noGrp="1"/>
          </p:cNvSpPr>
          <p:nvPr>
            <p:ph type="ctrTitle"/>
          </p:nvPr>
        </p:nvSpPr>
        <p:spPr>
          <a:xfrm>
            <a:off x="1608645" y="0"/>
            <a:ext cx="8974707" cy="939042"/>
          </a:xfrm>
        </p:spPr>
        <p:txBody>
          <a:bodyPr>
            <a:noAutofit/>
          </a:bodyPr>
          <a:lstStyle/>
          <a:p>
            <a:r>
              <a:rPr lang="en-US" sz="3600" b="1" dirty="0">
                <a:solidFill>
                  <a:schemeClr val="bg2">
                    <a:lumMod val="25000"/>
                  </a:schemeClr>
                </a:solidFill>
                <a:latin typeface="Dubai" panose="020B0503030403030204" pitchFamily="34" charset="-78"/>
                <a:ea typeface="Dotum" panose="020B0600000101010101" pitchFamily="34" charset="-127"/>
                <a:cs typeface="Dubai" panose="020B0503030403030204" pitchFamily="34" charset="-78"/>
              </a:rPr>
              <a:t>ETHICS</a:t>
            </a:r>
          </a:p>
        </p:txBody>
      </p:sp>
      <p:pic>
        <p:nvPicPr>
          <p:cNvPr id="7" name="Picture 6">
            <a:extLst>
              <a:ext uri="{FF2B5EF4-FFF2-40B4-BE49-F238E27FC236}">
                <a16:creationId xmlns:a16="http://schemas.microsoft.com/office/drawing/2014/main" id="{5DFCDB6A-A86F-5245-9313-20A3C543A079}"/>
              </a:ext>
            </a:extLst>
          </p:cNvPr>
          <p:cNvPicPr>
            <a:picLocks noChangeAspect="1"/>
          </p:cNvPicPr>
          <p:nvPr/>
        </p:nvPicPr>
        <p:blipFill>
          <a:blip r:embed="rId3"/>
          <a:stretch>
            <a:fillRect/>
          </a:stretch>
        </p:blipFill>
        <p:spPr>
          <a:xfrm>
            <a:off x="153245" y="6199643"/>
            <a:ext cx="596698" cy="596698"/>
          </a:xfrm>
          <a:prstGeom prst="rect">
            <a:avLst/>
          </a:prstGeom>
        </p:spPr>
      </p:pic>
      <p:pic>
        <p:nvPicPr>
          <p:cNvPr id="10" name="Picture 9">
            <a:extLst>
              <a:ext uri="{FF2B5EF4-FFF2-40B4-BE49-F238E27FC236}">
                <a16:creationId xmlns:a16="http://schemas.microsoft.com/office/drawing/2014/main" id="{BC30AA05-2E2E-724B-B423-F6888727CDA1}"/>
              </a:ext>
            </a:extLst>
          </p:cNvPr>
          <p:cNvPicPr>
            <a:picLocks noChangeAspect="1"/>
          </p:cNvPicPr>
          <p:nvPr/>
        </p:nvPicPr>
        <p:blipFill rotWithShape="1">
          <a:blip r:embed="rId4"/>
          <a:srcRect l="21236" t="60880" r="21153"/>
          <a:stretch/>
        </p:blipFill>
        <p:spPr>
          <a:xfrm>
            <a:off x="749943" y="6285028"/>
            <a:ext cx="627251" cy="425928"/>
          </a:xfrm>
          <a:prstGeom prst="rect">
            <a:avLst/>
          </a:prstGeom>
        </p:spPr>
      </p:pic>
      <p:pic>
        <p:nvPicPr>
          <p:cNvPr id="24" name="Picture 23" descr="A picture containing object&#13;&#10;&#13;&#10;Description automatically generated">
            <a:extLst>
              <a:ext uri="{FF2B5EF4-FFF2-40B4-BE49-F238E27FC236}">
                <a16:creationId xmlns:a16="http://schemas.microsoft.com/office/drawing/2014/main" id="{37628F9D-EC9C-5148-80EA-B8528E98DFB4}"/>
              </a:ext>
            </a:extLst>
          </p:cNvPr>
          <p:cNvPicPr>
            <a:picLocks noChangeAspect="1"/>
          </p:cNvPicPr>
          <p:nvPr/>
        </p:nvPicPr>
        <p:blipFill>
          <a:blip r:embed="rId5">
            <a:biLevel thresh="50000"/>
          </a:blip>
          <a:stretch>
            <a:fillRect/>
          </a:stretch>
        </p:blipFill>
        <p:spPr>
          <a:xfrm>
            <a:off x="1749554" y="6271003"/>
            <a:ext cx="2471715" cy="457267"/>
          </a:xfrm>
          <a:prstGeom prst="rect">
            <a:avLst/>
          </a:prstGeom>
        </p:spPr>
      </p:pic>
      <p:sp>
        <p:nvSpPr>
          <p:cNvPr id="6" name="Title 1">
            <a:extLst>
              <a:ext uri="{FF2B5EF4-FFF2-40B4-BE49-F238E27FC236}">
                <a16:creationId xmlns:a16="http://schemas.microsoft.com/office/drawing/2014/main" id="{90944D5E-FAA4-5548-8839-8B93091B8121}"/>
              </a:ext>
            </a:extLst>
          </p:cNvPr>
          <p:cNvSpPr txBox="1">
            <a:spLocks/>
          </p:cNvSpPr>
          <p:nvPr/>
        </p:nvSpPr>
        <p:spPr>
          <a:xfrm>
            <a:off x="451594" y="1551377"/>
            <a:ext cx="6338203" cy="4040531"/>
          </a:xfrm>
          <a:prstGeom prst="rect">
            <a:avLst/>
          </a:prstGeom>
        </p:spPr>
        <p:txBody>
          <a:bodyPr vert="horz"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solidFill>
                  <a:schemeClr val="bg2">
                    <a:lumMod val="25000"/>
                  </a:schemeClr>
                </a:solidFill>
                <a:latin typeface="Futura Medium" panose="020B0602020204020303" pitchFamily="34" charset="-79"/>
                <a:ea typeface="Dotum" panose="020B0600000101010101" pitchFamily="34" charset="-127"/>
                <a:cs typeface="Futura Medium" panose="020B0602020204020303" pitchFamily="34" charset="-79"/>
              </a:rPr>
              <a:t>No Law Enforcement Partnerships.</a:t>
            </a:r>
            <a:endParaRPr lang="en-US" sz="2400" dirty="0">
              <a:solidFill>
                <a:srgbClr val="007B76"/>
              </a:solidFill>
              <a:latin typeface="Futura Medium" panose="020B0602020204020303" pitchFamily="34" charset="-79"/>
              <a:ea typeface="Dotum" panose="020B0600000101010101" pitchFamily="34" charset="-127"/>
              <a:cs typeface="Futura Medium" panose="020B0602020204020303" pitchFamily="34" charset="-79"/>
            </a:endParaRPr>
          </a:p>
          <a:p>
            <a:pPr marL="742950" indent="-742950" algn="l">
              <a:buFont typeface="Courier New" panose="02070309020205020404" pitchFamily="49" charset="0"/>
              <a:buChar char="o"/>
            </a:pPr>
            <a:endParaRPr lang="en-US" sz="2800" dirty="0">
              <a:solidFill>
                <a:schemeClr val="bg2">
                  <a:lumMod val="25000"/>
                </a:schemeClr>
              </a:solidFill>
              <a:latin typeface="Futura Medium" panose="020B0602020204020303" pitchFamily="34" charset="-79"/>
              <a:ea typeface="Dotum" panose="020B0600000101010101" pitchFamily="34" charset="-127"/>
              <a:cs typeface="Futura Medium" panose="020B0602020204020303" pitchFamily="34" charset="-79"/>
            </a:endParaRPr>
          </a:p>
          <a:p>
            <a:pPr algn="l"/>
            <a:r>
              <a:rPr lang="en-US" sz="2800" dirty="0">
                <a:solidFill>
                  <a:schemeClr val="bg2">
                    <a:lumMod val="25000"/>
                  </a:schemeClr>
                </a:solidFill>
                <a:latin typeface="Futura Medium" panose="020B0602020204020303" pitchFamily="34" charset="-79"/>
                <a:ea typeface="Dotum" panose="020B0600000101010101" pitchFamily="34" charset="-127"/>
                <a:cs typeface="Futura Medium" panose="020B0602020204020303" pitchFamily="34" charset="-79"/>
              </a:rPr>
              <a:t>Memorandum of Understandings (MOU)</a:t>
            </a:r>
            <a:endParaRPr lang="en-US" sz="6600" dirty="0">
              <a:solidFill>
                <a:srgbClr val="007B76"/>
              </a:solidFill>
              <a:latin typeface="Futura Medium" panose="020B0602020204020303" pitchFamily="34" charset="-79"/>
              <a:ea typeface="Dotum" panose="020B0600000101010101" pitchFamily="34" charset="-127"/>
              <a:cs typeface="Futura Medium" panose="020B0602020204020303" pitchFamily="34" charset="-79"/>
            </a:endParaRPr>
          </a:p>
          <a:p>
            <a:pPr marL="742950" indent="-742950" algn="l">
              <a:buFont typeface="Courier New" panose="02070309020205020404" pitchFamily="49" charset="0"/>
              <a:buChar char="o"/>
            </a:pPr>
            <a:endParaRPr lang="en-US" sz="2800" dirty="0">
              <a:solidFill>
                <a:schemeClr val="bg2">
                  <a:lumMod val="25000"/>
                </a:schemeClr>
              </a:solidFill>
              <a:latin typeface="Futura Medium" panose="020B0602020204020303" pitchFamily="34" charset="-79"/>
              <a:ea typeface="Dotum" panose="020B0600000101010101" pitchFamily="34" charset="-127"/>
              <a:cs typeface="Futura Medium" panose="020B0602020204020303" pitchFamily="34" charset="-79"/>
            </a:endParaRPr>
          </a:p>
          <a:p>
            <a:pPr algn="l"/>
            <a:r>
              <a:rPr lang="en-US" sz="2800" dirty="0">
                <a:solidFill>
                  <a:schemeClr val="bg2">
                    <a:lumMod val="25000"/>
                  </a:schemeClr>
                </a:solidFill>
                <a:latin typeface="Futura Medium" panose="020B0602020204020303" pitchFamily="34" charset="-79"/>
                <a:ea typeface="Dotum" panose="020B0600000101010101" pitchFamily="34" charset="-127"/>
                <a:cs typeface="Futura Medium" panose="020B0602020204020303" pitchFamily="34" charset="-79"/>
              </a:rPr>
              <a:t>Sharing: De-identified and Unsearchable posts</a:t>
            </a:r>
            <a:endParaRPr lang="en-US" sz="2400" dirty="0">
              <a:solidFill>
                <a:srgbClr val="007B76"/>
              </a:solidFill>
              <a:latin typeface="Futura Medium" panose="020B0602020204020303" pitchFamily="34" charset="-79"/>
              <a:ea typeface="Dotum" panose="020B0600000101010101" pitchFamily="34" charset="-127"/>
              <a:cs typeface="Futura Medium" panose="020B0602020204020303" pitchFamily="34" charset="-79"/>
            </a:endParaRPr>
          </a:p>
          <a:p>
            <a:pPr algn="l"/>
            <a:endParaRPr lang="en-US" sz="2800" dirty="0">
              <a:solidFill>
                <a:schemeClr val="bg2">
                  <a:lumMod val="25000"/>
                </a:schemeClr>
              </a:solidFill>
              <a:latin typeface="Futura Medium" panose="020B0602020204020303" pitchFamily="34" charset="-79"/>
              <a:ea typeface="Dotum" panose="020B0600000101010101" pitchFamily="34" charset="-127"/>
              <a:cs typeface="Futura Medium" panose="020B0602020204020303" pitchFamily="34" charset="-79"/>
            </a:endParaRPr>
          </a:p>
          <a:p>
            <a:pPr algn="l"/>
            <a:r>
              <a:rPr lang="en-US" sz="2800" dirty="0">
                <a:solidFill>
                  <a:schemeClr val="bg2">
                    <a:lumMod val="25000"/>
                  </a:schemeClr>
                </a:solidFill>
                <a:latin typeface="Futura Medium" panose="020B0602020204020303" pitchFamily="34" charset="-79"/>
                <a:ea typeface="Dotum" panose="020B0600000101010101" pitchFamily="34" charset="-127"/>
                <a:cs typeface="Futura Medium" panose="020B0602020204020303" pitchFamily="34" charset="-79"/>
              </a:rPr>
              <a:t>Ethical Annotation Agreement</a:t>
            </a:r>
          </a:p>
        </p:txBody>
      </p:sp>
      <p:pic>
        <p:nvPicPr>
          <p:cNvPr id="8" name="Picture 7">
            <a:extLst>
              <a:ext uri="{FF2B5EF4-FFF2-40B4-BE49-F238E27FC236}">
                <a16:creationId xmlns:a16="http://schemas.microsoft.com/office/drawing/2014/main" id="{23D57389-1C7C-4047-9903-F4861DEE7876}"/>
              </a:ext>
            </a:extLst>
          </p:cNvPr>
          <p:cNvPicPr>
            <a:picLocks noChangeAspect="1"/>
          </p:cNvPicPr>
          <p:nvPr/>
        </p:nvPicPr>
        <p:blipFill>
          <a:blip r:embed="rId6"/>
          <a:stretch>
            <a:fillRect/>
          </a:stretch>
        </p:blipFill>
        <p:spPr>
          <a:xfrm>
            <a:off x="6789797" y="983301"/>
            <a:ext cx="5235033" cy="5176681"/>
          </a:xfrm>
          <a:prstGeom prst="rect">
            <a:avLst/>
          </a:prstGeom>
          <a:ln>
            <a:solidFill>
              <a:schemeClr val="tx1"/>
            </a:solidFill>
          </a:ln>
        </p:spPr>
      </p:pic>
    </p:spTree>
    <p:extLst>
      <p:ext uri="{BB962C8B-B14F-4D97-AF65-F5344CB8AC3E}">
        <p14:creationId xmlns:p14="http://schemas.microsoft.com/office/powerpoint/2010/main" val="22286640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DAB87-CD1B-3041-8EFC-4AE9426F5944}"/>
              </a:ext>
            </a:extLst>
          </p:cNvPr>
          <p:cNvSpPr>
            <a:spLocks noGrp="1"/>
          </p:cNvSpPr>
          <p:nvPr>
            <p:ph type="ctrTitle"/>
          </p:nvPr>
        </p:nvSpPr>
        <p:spPr>
          <a:xfrm>
            <a:off x="1608645" y="0"/>
            <a:ext cx="8974707" cy="939042"/>
          </a:xfrm>
        </p:spPr>
        <p:txBody>
          <a:bodyPr>
            <a:noAutofit/>
          </a:bodyPr>
          <a:lstStyle/>
          <a:p>
            <a:r>
              <a:rPr lang="en-US" sz="3600" b="1" dirty="0">
                <a:solidFill>
                  <a:schemeClr val="bg2">
                    <a:lumMod val="25000"/>
                  </a:schemeClr>
                </a:solidFill>
                <a:latin typeface="Futura Medium" panose="020B0602020204020303" pitchFamily="34" charset="-79"/>
                <a:ea typeface="Dotum" panose="020B0600000101010101" pitchFamily="34" charset="-127"/>
                <a:cs typeface="Futura Medium" panose="020B0602020204020303" pitchFamily="34" charset="-79"/>
              </a:rPr>
              <a:t>MOVING FORWARD</a:t>
            </a:r>
          </a:p>
        </p:txBody>
      </p:sp>
      <p:pic>
        <p:nvPicPr>
          <p:cNvPr id="7" name="Picture 6">
            <a:extLst>
              <a:ext uri="{FF2B5EF4-FFF2-40B4-BE49-F238E27FC236}">
                <a16:creationId xmlns:a16="http://schemas.microsoft.com/office/drawing/2014/main" id="{5DFCDB6A-A86F-5245-9313-20A3C543A079}"/>
              </a:ext>
            </a:extLst>
          </p:cNvPr>
          <p:cNvPicPr>
            <a:picLocks noChangeAspect="1"/>
          </p:cNvPicPr>
          <p:nvPr/>
        </p:nvPicPr>
        <p:blipFill>
          <a:blip r:embed="rId3"/>
          <a:stretch>
            <a:fillRect/>
          </a:stretch>
        </p:blipFill>
        <p:spPr>
          <a:xfrm>
            <a:off x="153245" y="6199643"/>
            <a:ext cx="596698" cy="596698"/>
          </a:xfrm>
          <a:prstGeom prst="rect">
            <a:avLst/>
          </a:prstGeom>
        </p:spPr>
      </p:pic>
      <p:pic>
        <p:nvPicPr>
          <p:cNvPr id="10" name="Picture 9">
            <a:extLst>
              <a:ext uri="{FF2B5EF4-FFF2-40B4-BE49-F238E27FC236}">
                <a16:creationId xmlns:a16="http://schemas.microsoft.com/office/drawing/2014/main" id="{BC30AA05-2E2E-724B-B423-F6888727CDA1}"/>
              </a:ext>
            </a:extLst>
          </p:cNvPr>
          <p:cNvPicPr>
            <a:picLocks noChangeAspect="1"/>
          </p:cNvPicPr>
          <p:nvPr/>
        </p:nvPicPr>
        <p:blipFill rotWithShape="1">
          <a:blip r:embed="rId4"/>
          <a:srcRect l="21236" t="60880" r="21153"/>
          <a:stretch/>
        </p:blipFill>
        <p:spPr>
          <a:xfrm>
            <a:off x="749943" y="6285028"/>
            <a:ext cx="627251" cy="425928"/>
          </a:xfrm>
          <a:prstGeom prst="rect">
            <a:avLst/>
          </a:prstGeom>
        </p:spPr>
      </p:pic>
      <p:pic>
        <p:nvPicPr>
          <p:cNvPr id="24" name="Picture 23" descr="A picture containing object&#13;&#10;&#13;&#10;Description automatically generated">
            <a:extLst>
              <a:ext uri="{FF2B5EF4-FFF2-40B4-BE49-F238E27FC236}">
                <a16:creationId xmlns:a16="http://schemas.microsoft.com/office/drawing/2014/main" id="{37628F9D-EC9C-5148-80EA-B8528E98DFB4}"/>
              </a:ext>
            </a:extLst>
          </p:cNvPr>
          <p:cNvPicPr>
            <a:picLocks noChangeAspect="1"/>
          </p:cNvPicPr>
          <p:nvPr/>
        </p:nvPicPr>
        <p:blipFill>
          <a:blip r:embed="rId5">
            <a:biLevel thresh="50000"/>
          </a:blip>
          <a:stretch>
            <a:fillRect/>
          </a:stretch>
        </p:blipFill>
        <p:spPr>
          <a:xfrm>
            <a:off x="1749554" y="6271003"/>
            <a:ext cx="2471715" cy="457267"/>
          </a:xfrm>
          <a:prstGeom prst="rect">
            <a:avLst/>
          </a:prstGeom>
        </p:spPr>
      </p:pic>
      <p:sp>
        <p:nvSpPr>
          <p:cNvPr id="6" name="Title 1">
            <a:extLst>
              <a:ext uri="{FF2B5EF4-FFF2-40B4-BE49-F238E27FC236}">
                <a16:creationId xmlns:a16="http://schemas.microsoft.com/office/drawing/2014/main" id="{E5DC58D2-CAE8-9D4C-B91E-FA772B83C81E}"/>
              </a:ext>
            </a:extLst>
          </p:cNvPr>
          <p:cNvSpPr txBox="1">
            <a:spLocks/>
          </p:cNvSpPr>
          <p:nvPr/>
        </p:nvSpPr>
        <p:spPr>
          <a:xfrm>
            <a:off x="1063568" y="1551377"/>
            <a:ext cx="10620415" cy="3755245"/>
          </a:xfrm>
          <a:prstGeom prst="rect">
            <a:avLst/>
          </a:prstGeom>
        </p:spPr>
        <p:txBody>
          <a:bodyPr vert="horz" lIns="91440" tIns="45720" rIns="91440" bIns="4572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dirty="0">
                <a:solidFill>
                  <a:schemeClr val="bg2">
                    <a:lumMod val="25000"/>
                  </a:schemeClr>
                </a:solidFill>
                <a:latin typeface="Futura Medium" panose="020B0602020204020303" pitchFamily="34" charset="-79"/>
                <a:ea typeface="Dotum" panose="020B0600000101010101" pitchFamily="34" charset="-127"/>
                <a:cs typeface="Futura Medium" panose="020B0602020204020303" pitchFamily="34" charset="-79"/>
              </a:rPr>
              <a:t>Incorporating participatory research frameworks.</a:t>
            </a:r>
          </a:p>
          <a:p>
            <a:pPr algn="l"/>
            <a:r>
              <a:rPr lang="en-US" sz="2800" dirty="0">
                <a:solidFill>
                  <a:schemeClr val="bg2">
                    <a:lumMod val="25000"/>
                  </a:schemeClr>
                </a:solidFill>
                <a:latin typeface="Futura Medium" panose="020B0602020204020303" pitchFamily="34" charset="-79"/>
                <a:ea typeface="Dotum" panose="020B0600000101010101" pitchFamily="34" charset="-127"/>
                <a:cs typeface="Futura Medium" panose="020B0602020204020303" pitchFamily="34" charset="-79"/>
              </a:rPr>
              <a:t>	</a:t>
            </a:r>
            <a:r>
              <a:rPr lang="en-US" sz="2800" i="1" dirty="0">
                <a:solidFill>
                  <a:schemeClr val="bg2">
                    <a:lumMod val="25000"/>
                  </a:schemeClr>
                </a:solidFill>
                <a:latin typeface="Futura Medium" panose="020B0602020204020303" pitchFamily="34" charset="-79"/>
                <a:ea typeface="Dotum" panose="020B0600000101010101" pitchFamily="34" charset="-127"/>
                <a:cs typeface="Futura Medium" panose="020B0602020204020303" pitchFamily="34" charset="-79"/>
              </a:rPr>
              <a:t>Community-Based Participatory Research</a:t>
            </a:r>
          </a:p>
          <a:p>
            <a:pPr algn="l"/>
            <a:r>
              <a:rPr lang="en-US" sz="2800" i="1" dirty="0">
                <a:solidFill>
                  <a:schemeClr val="bg2">
                    <a:lumMod val="25000"/>
                  </a:schemeClr>
                </a:solidFill>
                <a:latin typeface="Futura Medium" panose="020B0602020204020303" pitchFamily="34" charset="-79"/>
                <a:ea typeface="Dotum" panose="020B0600000101010101" pitchFamily="34" charset="-127"/>
                <a:cs typeface="Futura Medium" panose="020B0602020204020303" pitchFamily="34" charset="-79"/>
              </a:rPr>
              <a:t>	(Youth) Participatory Action Research</a:t>
            </a:r>
          </a:p>
          <a:p>
            <a:pPr algn="l"/>
            <a:endParaRPr lang="en-US" sz="2400" dirty="0">
              <a:solidFill>
                <a:srgbClr val="007B76"/>
              </a:solidFill>
              <a:latin typeface="Futura Medium" panose="020B0602020204020303" pitchFamily="34" charset="-79"/>
              <a:ea typeface="Dotum" panose="020B0600000101010101" pitchFamily="34" charset="-127"/>
              <a:cs typeface="Futura Medium" panose="020B0602020204020303" pitchFamily="34" charset="-79"/>
            </a:endParaRPr>
          </a:p>
          <a:p>
            <a:pPr lvl="1"/>
            <a:r>
              <a:rPr lang="en-US" sz="2400" dirty="0">
                <a:solidFill>
                  <a:srgbClr val="007B76"/>
                </a:solidFill>
                <a:latin typeface="Futura Medium" panose="020B0602020204020303" pitchFamily="34" charset="-79"/>
                <a:ea typeface="Dotum" panose="020B0600000101010101" pitchFamily="34" charset="-127"/>
                <a:cs typeface="Futura Medium" panose="020B0602020204020303" pitchFamily="34" charset="-79"/>
              </a:rPr>
              <a:t>Community-driven AI development</a:t>
            </a:r>
          </a:p>
          <a:p>
            <a:pPr marL="1200150" lvl="1" indent="-742950">
              <a:buFont typeface="Courier New" panose="02070309020205020404" pitchFamily="49" charset="0"/>
              <a:buChar char="o"/>
            </a:pPr>
            <a:endParaRPr lang="en-US" sz="2400" dirty="0">
              <a:solidFill>
                <a:srgbClr val="007B76"/>
              </a:solidFill>
              <a:latin typeface="Futura Medium" panose="020B0602020204020303" pitchFamily="34" charset="-79"/>
              <a:ea typeface="Dotum" panose="020B0600000101010101" pitchFamily="34" charset="-127"/>
              <a:cs typeface="Futura Medium" panose="020B0602020204020303" pitchFamily="34" charset="-79"/>
            </a:endParaRPr>
          </a:p>
          <a:p>
            <a:pPr lvl="1"/>
            <a:r>
              <a:rPr lang="en-US" sz="2400" dirty="0">
                <a:solidFill>
                  <a:srgbClr val="007B76"/>
                </a:solidFill>
                <a:latin typeface="Futura Medium" panose="020B0602020204020303" pitchFamily="34" charset="-79"/>
                <a:ea typeface="Dotum" panose="020B0600000101010101" pitchFamily="34" charset="-127"/>
                <a:cs typeface="Futura Medium" panose="020B0602020204020303" pitchFamily="34" charset="-79"/>
              </a:rPr>
              <a:t>Fair and Equitable Compensation</a:t>
            </a:r>
          </a:p>
          <a:p>
            <a:pPr lvl="2"/>
            <a:r>
              <a:rPr lang="en-US" sz="2400" dirty="0">
                <a:solidFill>
                  <a:srgbClr val="007B76"/>
                </a:solidFill>
                <a:latin typeface="Futura Medium" panose="020B0602020204020303" pitchFamily="34" charset="-79"/>
                <a:ea typeface="Dotum" panose="020B0600000101010101" pitchFamily="34" charset="-127"/>
                <a:cs typeface="Futura Medium" panose="020B0602020204020303" pitchFamily="34" charset="-79"/>
              </a:rPr>
              <a:t>See </a:t>
            </a:r>
            <a:r>
              <a:rPr lang="en-US" sz="2400" i="1" dirty="0">
                <a:solidFill>
                  <a:srgbClr val="007B76"/>
                </a:solidFill>
                <a:latin typeface="Futura Medium" panose="020B0602020204020303" pitchFamily="34" charset="-79"/>
                <a:ea typeface="Dotum" panose="020B0600000101010101" pitchFamily="34" charset="-127"/>
                <a:cs typeface="Futura Medium" panose="020B0602020204020303" pitchFamily="34" charset="-79"/>
              </a:rPr>
              <a:t>Ghost Work by Gray and Suri</a:t>
            </a:r>
          </a:p>
          <a:p>
            <a:pPr marL="1200150" lvl="1" indent="-742950">
              <a:buFont typeface="Courier New" panose="02070309020205020404" pitchFamily="49" charset="0"/>
              <a:buChar char="o"/>
            </a:pPr>
            <a:endParaRPr lang="en-US" sz="2400" dirty="0">
              <a:solidFill>
                <a:srgbClr val="007B76"/>
              </a:solidFill>
              <a:latin typeface="Futura Medium" panose="020B0602020204020303" pitchFamily="34" charset="-79"/>
              <a:ea typeface="Dotum" panose="020B0600000101010101" pitchFamily="34" charset="-127"/>
              <a:cs typeface="Futura Medium" panose="020B0602020204020303" pitchFamily="34" charset="-79"/>
            </a:endParaRPr>
          </a:p>
          <a:p>
            <a:pPr lvl="1"/>
            <a:r>
              <a:rPr lang="en-US" sz="2400" dirty="0">
                <a:solidFill>
                  <a:srgbClr val="007B76"/>
                </a:solidFill>
                <a:latin typeface="Futura Medium" panose="020B0602020204020303" pitchFamily="34" charset="-79"/>
                <a:ea typeface="Dotum" panose="020B0600000101010101" pitchFamily="34" charset="-127"/>
                <a:cs typeface="Futura Medium" panose="020B0602020204020303" pitchFamily="34" charset="-79"/>
              </a:rPr>
              <a:t>Information Justice</a:t>
            </a:r>
          </a:p>
          <a:p>
            <a:pPr algn="l"/>
            <a:endParaRPr lang="en-US" sz="6600" dirty="0">
              <a:solidFill>
                <a:srgbClr val="007B76"/>
              </a:solidFill>
              <a:latin typeface="Futura Medium" panose="020B0602020204020303" pitchFamily="34" charset="-79"/>
              <a:ea typeface="Dotum" panose="020B0600000101010101" pitchFamily="34" charset="-127"/>
              <a:cs typeface="Futura Medium" panose="020B0602020204020303" pitchFamily="34" charset="-79"/>
            </a:endParaRPr>
          </a:p>
          <a:p>
            <a:pPr algn="l"/>
            <a:endParaRPr lang="en-US" sz="2800" dirty="0">
              <a:solidFill>
                <a:schemeClr val="bg2">
                  <a:lumMod val="25000"/>
                </a:schemeClr>
              </a:solidFill>
              <a:latin typeface="Futura Medium" panose="020B0602020204020303" pitchFamily="34" charset="-79"/>
              <a:ea typeface="Dotum" panose="020B0600000101010101" pitchFamily="34" charset="-127"/>
              <a:cs typeface="Futura Medium" panose="020B0602020204020303" pitchFamily="34" charset="-79"/>
            </a:endParaRPr>
          </a:p>
        </p:txBody>
      </p:sp>
    </p:spTree>
    <p:extLst>
      <p:ext uri="{BB962C8B-B14F-4D97-AF65-F5344CB8AC3E}">
        <p14:creationId xmlns:p14="http://schemas.microsoft.com/office/powerpoint/2010/main" val="224506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FCDB6A-A86F-5245-9313-20A3C543A079}"/>
              </a:ext>
            </a:extLst>
          </p:cNvPr>
          <p:cNvPicPr>
            <a:picLocks noChangeAspect="1"/>
          </p:cNvPicPr>
          <p:nvPr/>
        </p:nvPicPr>
        <p:blipFill>
          <a:blip r:embed="rId3"/>
          <a:stretch>
            <a:fillRect/>
          </a:stretch>
        </p:blipFill>
        <p:spPr>
          <a:xfrm>
            <a:off x="153245" y="6199643"/>
            <a:ext cx="596698" cy="596698"/>
          </a:xfrm>
          <a:prstGeom prst="rect">
            <a:avLst/>
          </a:prstGeom>
        </p:spPr>
      </p:pic>
      <p:pic>
        <p:nvPicPr>
          <p:cNvPr id="10" name="Picture 9">
            <a:extLst>
              <a:ext uri="{FF2B5EF4-FFF2-40B4-BE49-F238E27FC236}">
                <a16:creationId xmlns:a16="http://schemas.microsoft.com/office/drawing/2014/main" id="{BC30AA05-2E2E-724B-B423-F6888727CDA1}"/>
              </a:ext>
            </a:extLst>
          </p:cNvPr>
          <p:cNvPicPr>
            <a:picLocks noChangeAspect="1"/>
          </p:cNvPicPr>
          <p:nvPr/>
        </p:nvPicPr>
        <p:blipFill rotWithShape="1">
          <a:blip r:embed="rId4"/>
          <a:srcRect l="21236" t="60880" r="21153"/>
          <a:stretch/>
        </p:blipFill>
        <p:spPr>
          <a:xfrm>
            <a:off x="749943" y="6285028"/>
            <a:ext cx="627251" cy="425928"/>
          </a:xfrm>
          <a:prstGeom prst="rect">
            <a:avLst/>
          </a:prstGeom>
        </p:spPr>
      </p:pic>
      <p:pic>
        <p:nvPicPr>
          <p:cNvPr id="24" name="Picture 23" descr="A picture containing object&#13;&#10;&#13;&#10;Description automatically generated">
            <a:extLst>
              <a:ext uri="{FF2B5EF4-FFF2-40B4-BE49-F238E27FC236}">
                <a16:creationId xmlns:a16="http://schemas.microsoft.com/office/drawing/2014/main" id="{37628F9D-EC9C-5148-80EA-B8528E98DFB4}"/>
              </a:ext>
            </a:extLst>
          </p:cNvPr>
          <p:cNvPicPr>
            <a:picLocks noChangeAspect="1"/>
          </p:cNvPicPr>
          <p:nvPr/>
        </p:nvPicPr>
        <p:blipFill>
          <a:blip r:embed="rId5">
            <a:biLevel thresh="50000"/>
          </a:blip>
          <a:stretch>
            <a:fillRect/>
          </a:stretch>
        </p:blipFill>
        <p:spPr>
          <a:xfrm>
            <a:off x="1749554" y="6271003"/>
            <a:ext cx="2471715" cy="457267"/>
          </a:xfrm>
          <a:prstGeom prst="rect">
            <a:avLst/>
          </a:prstGeom>
        </p:spPr>
      </p:pic>
      <p:sp>
        <p:nvSpPr>
          <p:cNvPr id="8" name="Title 1">
            <a:extLst>
              <a:ext uri="{FF2B5EF4-FFF2-40B4-BE49-F238E27FC236}">
                <a16:creationId xmlns:a16="http://schemas.microsoft.com/office/drawing/2014/main" id="{C404DA34-2EF5-464D-AB7E-6ED398399F97}"/>
              </a:ext>
            </a:extLst>
          </p:cNvPr>
          <p:cNvSpPr>
            <a:spLocks noGrp="1"/>
          </p:cNvSpPr>
          <p:nvPr>
            <p:ph type="ctrTitle"/>
          </p:nvPr>
        </p:nvSpPr>
        <p:spPr>
          <a:xfrm>
            <a:off x="1608644" y="2861291"/>
            <a:ext cx="8974707" cy="1308132"/>
          </a:xfrm>
        </p:spPr>
        <p:txBody>
          <a:bodyPr>
            <a:noAutofit/>
          </a:bodyPr>
          <a:lstStyle/>
          <a:p>
            <a:r>
              <a:rPr lang="en-US" sz="2000" dirty="0">
                <a:latin typeface="Futura Medium" panose="020B0602020204020303" pitchFamily="34" charset="-79"/>
                <a:cs typeface="Futura Medium" panose="020B0602020204020303" pitchFamily="34" charset="-79"/>
              </a:rPr>
              <a:t>We would like to express our gratitude to our domain experts, Kevin and Danny, for providing their insights and sharing their experiences. We would also like to thank our community partners, Eddie </a:t>
            </a:r>
            <a:r>
              <a:rPr lang="en-US" sz="2000" dirty="0" err="1">
                <a:latin typeface="Futura Medium" panose="020B0602020204020303" pitchFamily="34" charset="-79"/>
                <a:cs typeface="Futura Medium" panose="020B0602020204020303" pitchFamily="34" charset="-79"/>
              </a:rPr>
              <a:t>Bocanegra</a:t>
            </a:r>
            <a:r>
              <a:rPr lang="en-US" sz="2000" dirty="0">
                <a:latin typeface="Futura Medium" panose="020B0602020204020303" pitchFamily="34" charset="-79"/>
                <a:cs typeface="Futura Medium" panose="020B0602020204020303" pitchFamily="34" charset="-79"/>
              </a:rPr>
              <a:t> and Meg </a:t>
            </a:r>
            <a:r>
              <a:rPr lang="en-US" sz="2000" dirty="0" err="1">
                <a:latin typeface="Futura Medium" panose="020B0602020204020303" pitchFamily="34" charset="-79"/>
                <a:cs typeface="Futura Medium" panose="020B0602020204020303" pitchFamily="34" charset="-79"/>
              </a:rPr>
              <a:t>Helder</a:t>
            </a:r>
            <a:r>
              <a:rPr lang="en-US" sz="2000" dirty="0">
                <a:latin typeface="Futura Medium" panose="020B0602020204020303" pitchFamily="34" charset="-79"/>
                <a:cs typeface="Futura Medium" panose="020B0602020204020303" pitchFamily="34" charset="-79"/>
              </a:rPr>
              <a:t> for their support and input on this study.</a:t>
            </a:r>
          </a:p>
        </p:txBody>
      </p:sp>
      <p:pic>
        <p:nvPicPr>
          <p:cNvPr id="9" name="Picture 8">
            <a:extLst>
              <a:ext uri="{FF2B5EF4-FFF2-40B4-BE49-F238E27FC236}">
                <a16:creationId xmlns:a16="http://schemas.microsoft.com/office/drawing/2014/main" id="{61579789-4E7F-9F4E-A634-06E55A688061}"/>
              </a:ext>
            </a:extLst>
          </p:cNvPr>
          <p:cNvPicPr>
            <a:picLocks noChangeAspect="1"/>
          </p:cNvPicPr>
          <p:nvPr/>
        </p:nvPicPr>
        <p:blipFill>
          <a:blip r:embed="rId6"/>
          <a:stretch>
            <a:fillRect/>
          </a:stretch>
        </p:blipFill>
        <p:spPr>
          <a:xfrm>
            <a:off x="8838325" y="5763524"/>
            <a:ext cx="481031" cy="390597"/>
          </a:xfrm>
          <a:prstGeom prst="rect">
            <a:avLst/>
          </a:prstGeom>
        </p:spPr>
      </p:pic>
      <p:sp>
        <p:nvSpPr>
          <p:cNvPr id="11" name="Title 1">
            <a:extLst>
              <a:ext uri="{FF2B5EF4-FFF2-40B4-BE49-F238E27FC236}">
                <a16:creationId xmlns:a16="http://schemas.microsoft.com/office/drawing/2014/main" id="{4E7DA47F-FA60-1544-931D-6C8D7A0601AA}"/>
              </a:ext>
            </a:extLst>
          </p:cNvPr>
          <p:cNvSpPr txBox="1">
            <a:spLocks/>
          </p:cNvSpPr>
          <p:nvPr/>
        </p:nvSpPr>
        <p:spPr>
          <a:xfrm>
            <a:off x="9303028" y="5479538"/>
            <a:ext cx="2560649" cy="66482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b="1" dirty="0">
                <a:solidFill>
                  <a:schemeClr val="bg2">
                    <a:lumMod val="25000"/>
                  </a:schemeClr>
                </a:solidFill>
                <a:latin typeface="Futura Medium" panose="020B0602020204020303" pitchFamily="34" charset="-79"/>
                <a:ea typeface="Dotum" panose="020B0600000101010101" pitchFamily="34" charset="-127"/>
                <a:cs typeface="Futura Medium" panose="020B0602020204020303" pitchFamily="34" charset="-79"/>
              </a:rPr>
              <a:t>@</a:t>
            </a:r>
            <a:r>
              <a:rPr lang="en-US" sz="2400" b="1" dirty="0" err="1">
                <a:solidFill>
                  <a:schemeClr val="bg2">
                    <a:lumMod val="25000"/>
                  </a:schemeClr>
                </a:solidFill>
                <a:latin typeface="Futura Medium" panose="020B0602020204020303" pitchFamily="34" charset="-79"/>
                <a:ea typeface="Dotum" panose="020B0600000101010101" pitchFamily="34" charset="-127"/>
                <a:cs typeface="Futura Medium" panose="020B0602020204020303" pitchFamily="34" charset="-79"/>
              </a:rPr>
              <a:t>williamrfrey</a:t>
            </a:r>
            <a:endParaRPr lang="en-US" sz="2400" b="1" dirty="0">
              <a:solidFill>
                <a:schemeClr val="bg2">
                  <a:lumMod val="25000"/>
                </a:schemeClr>
              </a:solidFill>
              <a:latin typeface="Futura Medium" panose="020B0602020204020303" pitchFamily="34" charset="-79"/>
              <a:ea typeface="Dotum" panose="020B0600000101010101" pitchFamily="34" charset="-127"/>
              <a:cs typeface="Futura Medium" panose="020B0602020204020303" pitchFamily="34" charset="-79"/>
            </a:endParaRPr>
          </a:p>
        </p:txBody>
      </p:sp>
      <p:pic>
        <p:nvPicPr>
          <p:cNvPr id="12" name="Picture 11">
            <a:extLst>
              <a:ext uri="{FF2B5EF4-FFF2-40B4-BE49-F238E27FC236}">
                <a16:creationId xmlns:a16="http://schemas.microsoft.com/office/drawing/2014/main" id="{D8DC0021-2EDD-3941-86B7-D5B395EDA208}"/>
              </a:ext>
            </a:extLst>
          </p:cNvPr>
          <p:cNvPicPr>
            <a:picLocks noChangeAspect="1"/>
          </p:cNvPicPr>
          <p:nvPr/>
        </p:nvPicPr>
        <p:blipFill>
          <a:blip r:embed="rId6"/>
          <a:stretch>
            <a:fillRect/>
          </a:stretch>
        </p:blipFill>
        <p:spPr>
          <a:xfrm>
            <a:off x="8838326" y="6337673"/>
            <a:ext cx="481031" cy="390597"/>
          </a:xfrm>
          <a:prstGeom prst="rect">
            <a:avLst/>
          </a:prstGeom>
        </p:spPr>
      </p:pic>
      <p:sp>
        <p:nvSpPr>
          <p:cNvPr id="13" name="Title 1">
            <a:extLst>
              <a:ext uri="{FF2B5EF4-FFF2-40B4-BE49-F238E27FC236}">
                <a16:creationId xmlns:a16="http://schemas.microsoft.com/office/drawing/2014/main" id="{79420E17-5E7B-6741-A04E-281C1BA666B5}"/>
              </a:ext>
            </a:extLst>
          </p:cNvPr>
          <p:cNvSpPr txBox="1">
            <a:spLocks/>
          </p:cNvSpPr>
          <p:nvPr/>
        </p:nvSpPr>
        <p:spPr>
          <a:xfrm>
            <a:off x="9319357" y="6051476"/>
            <a:ext cx="1866986" cy="66482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b="1" dirty="0">
                <a:solidFill>
                  <a:schemeClr val="bg2">
                    <a:lumMod val="25000"/>
                  </a:schemeClr>
                </a:solidFill>
                <a:latin typeface="Futura Medium" panose="020B0602020204020303" pitchFamily="34" charset="-79"/>
                <a:ea typeface="Dotum" panose="020B0600000101010101" pitchFamily="34" charset="-127"/>
                <a:cs typeface="Futura Medium" panose="020B0602020204020303" pitchFamily="34" charset="-79"/>
              </a:rPr>
              <a:t>@</a:t>
            </a:r>
            <a:r>
              <a:rPr lang="en-US" sz="2400" b="1" dirty="0" err="1">
                <a:solidFill>
                  <a:schemeClr val="bg2">
                    <a:lumMod val="25000"/>
                  </a:schemeClr>
                </a:solidFill>
                <a:latin typeface="Futura Medium" panose="020B0602020204020303" pitchFamily="34" charset="-79"/>
                <a:ea typeface="Dotum" panose="020B0600000101010101" pitchFamily="34" charset="-127"/>
                <a:cs typeface="Futura Medium" panose="020B0602020204020303" pitchFamily="34" charset="-79"/>
              </a:rPr>
              <a:t>SAFElab</a:t>
            </a:r>
            <a:endParaRPr lang="en-US" sz="2400" b="1" dirty="0">
              <a:solidFill>
                <a:schemeClr val="bg2">
                  <a:lumMod val="25000"/>
                </a:schemeClr>
              </a:solidFill>
              <a:latin typeface="Futura Medium" panose="020B0602020204020303" pitchFamily="34" charset="-79"/>
              <a:ea typeface="Dotum" panose="020B0600000101010101" pitchFamily="34" charset="-127"/>
              <a:cs typeface="Futura Medium" panose="020B0602020204020303" pitchFamily="34" charset="-79"/>
            </a:endParaRPr>
          </a:p>
        </p:txBody>
      </p:sp>
      <p:sp>
        <p:nvSpPr>
          <p:cNvPr id="14" name="Title 1">
            <a:extLst>
              <a:ext uri="{FF2B5EF4-FFF2-40B4-BE49-F238E27FC236}">
                <a16:creationId xmlns:a16="http://schemas.microsoft.com/office/drawing/2014/main" id="{7C8BD9AC-A8B0-5445-8FAE-2C902205E823}"/>
              </a:ext>
            </a:extLst>
          </p:cNvPr>
          <p:cNvSpPr txBox="1">
            <a:spLocks/>
          </p:cNvSpPr>
          <p:nvPr/>
        </p:nvSpPr>
        <p:spPr>
          <a:xfrm>
            <a:off x="1608644" y="1636280"/>
            <a:ext cx="8974707" cy="93904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solidFill>
                  <a:schemeClr val="bg2">
                    <a:lumMod val="25000"/>
                  </a:schemeClr>
                </a:solidFill>
                <a:latin typeface="Futura Medium" panose="020B0602020204020303" pitchFamily="34" charset="-79"/>
                <a:ea typeface="Dotum" panose="020B0600000101010101" pitchFamily="34" charset="-127"/>
                <a:cs typeface="Futura Medium" panose="020B0602020204020303" pitchFamily="34" charset="-79"/>
              </a:rPr>
              <a:t>THANK YOU</a:t>
            </a:r>
          </a:p>
        </p:txBody>
      </p:sp>
    </p:spTree>
    <p:extLst>
      <p:ext uri="{BB962C8B-B14F-4D97-AF65-F5344CB8AC3E}">
        <p14:creationId xmlns:p14="http://schemas.microsoft.com/office/powerpoint/2010/main" val="1287343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FCDB6A-A86F-5245-9313-20A3C543A079}"/>
              </a:ext>
            </a:extLst>
          </p:cNvPr>
          <p:cNvPicPr>
            <a:picLocks noChangeAspect="1"/>
          </p:cNvPicPr>
          <p:nvPr/>
        </p:nvPicPr>
        <p:blipFill>
          <a:blip r:embed="rId3"/>
          <a:stretch>
            <a:fillRect/>
          </a:stretch>
        </p:blipFill>
        <p:spPr>
          <a:xfrm>
            <a:off x="153245" y="6199643"/>
            <a:ext cx="596698" cy="596698"/>
          </a:xfrm>
          <a:prstGeom prst="rect">
            <a:avLst/>
          </a:prstGeom>
        </p:spPr>
      </p:pic>
      <p:pic>
        <p:nvPicPr>
          <p:cNvPr id="10" name="Picture 9">
            <a:extLst>
              <a:ext uri="{FF2B5EF4-FFF2-40B4-BE49-F238E27FC236}">
                <a16:creationId xmlns:a16="http://schemas.microsoft.com/office/drawing/2014/main" id="{BC30AA05-2E2E-724B-B423-F6888727CDA1}"/>
              </a:ext>
            </a:extLst>
          </p:cNvPr>
          <p:cNvPicPr>
            <a:picLocks noChangeAspect="1"/>
          </p:cNvPicPr>
          <p:nvPr/>
        </p:nvPicPr>
        <p:blipFill rotWithShape="1">
          <a:blip r:embed="rId4"/>
          <a:srcRect l="21236" t="60880" r="21153"/>
          <a:stretch/>
        </p:blipFill>
        <p:spPr>
          <a:xfrm>
            <a:off x="749943" y="6285028"/>
            <a:ext cx="627251" cy="425928"/>
          </a:xfrm>
          <a:prstGeom prst="rect">
            <a:avLst/>
          </a:prstGeom>
        </p:spPr>
      </p:pic>
      <p:pic>
        <p:nvPicPr>
          <p:cNvPr id="24" name="Picture 23" descr="A picture containing object&#13;&#10;&#13;&#10;Description automatically generated">
            <a:extLst>
              <a:ext uri="{FF2B5EF4-FFF2-40B4-BE49-F238E27FC236}">
                <a16:creationId xmlns:a16="http://schemas.microsoft.com/office/drawing/2014/main" id="{37628F9D-EC9C-5148-80EA-B8528E98DFB4}"/>
              </a:ext>
            </a:extLst>
          </p:cNvPr>
          <p:cNvPicPr>
            <a:picLocks noChangeAspect="1"/>
          </p:cNvPicPr>
          <p:nvPr/>
        </p:nvPicPr>
        <p:blipFill>
          <a:blip r:embed="rId5">
            <a:biLevel thresh="50000"/>
          </a:blip>
          <a:stretch>
            <a:fillRect/>
          </a:stretch>
        </p:blipFill>
        <p:spPr>
          <a:xfrm>
            <a:off x="1749554" y="6271003"/>
            <a:ext cx="2471715" cy="457267"/>
          </a:xfrm>
          <a:prstGeom prst="rect">
            <a:avLst/>
          </a:prstGeom>
        </p:spPr>
      </p:pic>
      <p:pic>
        <p:nvPicPr>
          <p:cNvPr id="13" name="Picture 12">
            <a:extLst>
              <a:ext uri="{FF2B5EF4-FFF2-40B4-BE49-F238E27FC236}">
                <a16:creationId xmlns:a16="http://schemas.microsoft.com/office/drawing/2014/main" id="{5BD467FC-06D7-234A-A432-2776FC6316AF}"/>
              </a:ext>
            </a:extLst>
          </p:cNvPr>
          <p:cNvPicPr>
            <a:picLocks noChangeAspect="1"/>
          </p:cNvPicPr>
          <p:nvPr/>
        </p:nvPicPr>
        <p:blipFill>
          <a:blip r:embed="rId6"/>
          <a:stretch>
            <a:fillRect/>
          </a:stretch>
        </p:blipFill>
        <p:spPr>
          <a:xfrm>
            <a:off x="596098" y="503338"/>
            <a:ext cx="2254458" cy="649934"/>
          </a:xfrm>
          <a:prstGeom prst="rect">
            <a:avLst/>
          </a:prstGeom>
        </p:spPr>
      </p:pic>
      <p:sp>
        <p:nvSpPr>
          <p:cNvPr id="14" name="TextBox 13">
            <a:extLst>
              <a:ext uri="{FF2B5EF4-FFF2-40B4-BE49-F238E27FC236}">
                <a16:creationId xmlns:a16="http://schemas.microsoft.com/office/drawing/2014/main" id="{D0333698-0473-414F-959B-BD364AB53663}"/>
              </a:ext>
            </a:extLst>
          </p:cNvPr>
          <p:cNvSpPr txBox="1"/>
          <p:nvPr/>
        </p:nvSpPr>
        <p:spPr>
          <a:xfrm>
            <a:off x="3464739" y="634828"/>
            <a:ext cx="8322590" cy="400110"/>
          </a:xfrm>
          <a:prstGeom prst="rect">
            <a:avLst/>
          </a:prstGeom>
          <a:noFill/>
        </p:spPr>
        <p:txBody>
          <a:bodyPr wrap="square" rtlCol="0">
            <a:spAutoFit/>
          </a:bodyPr>
          <a:lstStyle/>
          <a:p>
            <a:r>
              <a:rPr lang="en-US" sz="2000" dirty="0">
                <a:latin typeface="Futura Medium" panose="020B0602020204020303" pitchFamily="34" charset="-79"/>
                <a:cs typeface="Futura Medium" panose="020B0602020204020303" pitchFamily="34" charset="-79"/>
              </a:rPr>
              <a:t>Gangs increasingly challenge rivals online with postings, videos</a:t>
            </a:r>
          </a:p>
        </p:txBody>
      </p:sp>
      <p:pic>
        <p:nvPicPr>
          <p:cNvPr id="15" name="Picture 14">
            <a:extLst>
              <a:ext uri="{FF2B5EF4-FFF2-40B4-BE49-F238E27FC236}">
                <a16:creationId xmlns:a16="http://schemas.microsoft.com/office/drawing/2014/main" id="{BB78011B-107B-5446-AFC1-92C20E959F63}"/>
              </a:ext>
            </a:extLst>
          </p:cNvPr>
          <p:cNvPicPr>
            <a:picLocks noChangeAspect="1"/>
          </p:cNvPicPr>
          <p:nvPr/>
        </p:nvPicPr>
        <p:blipFill>
          <a:blip r:embed="rId7"/>
          <a:stretch>
            <a:fillRect/>
          </a:stretch>
        </p:blipFill>
        <p:spPr>
          <a:xfrm>
            <a:off x="596098" y="1630635"/>
            <a:ext cx="2254458" cy="1021551"/>
          </a:xfrm>
          <a:prstGeom prst="rect">
            <a:avLst/>
          </a:prstGeom>
        </p:spPr>
      </p:pic>
      <p:sp>
        <p:nvSpPr>
          <p:cNvPr id="16" name="TextBox 15">
            <a:extLst>
              <a:ext uri="{FF2B5EF4-FFF2-40B4-BE49-F238E27FC236}">
                <a16:creationId xmlns:a16="http://schemas.microsoft.com/office/drawing/2014/main" id="{5D13222E-9BE4-FA4C-AD73-13EFC4388888}"/>
              </a:ext>
            </a:extLst>
          </p:cNvPr>
          <p:cNvSpPr txBox="1"/>
          <p:nvPr/>
        </p:nvSpPr>
        <p:spPr>
          <a:xfrm>
            <a:off x="3464739" y="1636523"/>
            <a:ext cx="8322590" cy="1015663"/>
          </a:xfrm>
          <a:prstGeom prst="rect">
            <a:avLst/>
          </a:prstGeom>
          <a:noFill/>
        </p:spPr>
        <p:txBody>
          <a:bodyPr wrap="square" rtlCol="0">
            <a:spAutoFit/>
          </a:bodyPr>
          <a:lstStyle/>
          <a:p>
            <a:r>
              <a:rPr lang="en-US" sz="2000" dirty="0">
                <a:latin typeface="Futura Medium" panose="020B0602020204020303" pitchFamily="34" charset="-79"/>
                <a:cs typeface="Futura Medium" panose="020B0602020204020303" pitchFamily="34" charset="-79"/>
              </a:rPr>
              <a:t>The Desire to Live-Stream Violence:</a:t>
            </a:r>
          </a:p>
          <a:p>
            <a:r>
              <a:rPr lang="en-US" sz="2000" dirty="0">
                <a:latin typeface="Futura Medium" panose="020B0602020204020303" pitchFamily="34" charset="-79"/>
                <a:cs typeface="Futura Medium" panose="020B0602020204020303" pitchFamily="34" charset="-79"/>
              </a:rPr>
              <a:t>Why would four suspects in Chicago broadcast the torture of a man on Facebook Live?</a:t>
            </a:r>
          </a:p>
        </p:txBody>
      </p:sp>
      <p:pic>
        <p:nvPicPr>
          <p:cNvPr id="17" name="Picture 16">
            <a:extLst>
              <a:ext uri="{FF2B5EF4-FFF2-40B4-BE49-F238E27FC236}">
                <a16:creationId xmlns:a16="http://schemas.microsoft.com/office/drawing/2014/main" id="{21B56918-7D58-2640-84E7-1EF620D9F867}"/>
              </a:ext>
            </a:extLst>
          </p:cNvPr>
          <p:cNvPicPr>
            <a:picLocks noChangeAspect="1"/>
          </p:cNvPicPr>
          <p:nvPr/>
        </p:nvPicPr>
        <p:blipFill>
          <a:blip r:embed="rId8"/>
          <a:stretch>
            <a:fillRect/>
          </a:stretch>
        </p:blipFill>
        <p:spPr>
          <a:xfrm>
            <a:off x="596098" y="3129549"/>
            <a:ext cx="2254458" cy="574623"/>
          </a:xfrm>
          <a:prstGeom prst="rect">
            <a:avLst/>
          </a:prstGeom>
        </p:spPr>
      </p:pic>
      <p:sp>
        <p:nvSpPr>
          <p:cNvPr id="18" name="TextBox 17">
            <a:extLst>
              <a:ext uri="{FF2B5EF4-FFF2-40B4-BE49-F238E27FC236}">
                <a16:creationId xmlns:a16="http://schemas.microsoft.com/office/drawing/2014/main" id="{18F2E089-0501-FE4E-A9B7-0E2EC7BB5AD0}"/>
              </a:ext>
            </a:extLst>
          </p:cNvPr>
          <p:cNvSpPr txBox="1"/>
          <p:nvPr/>
        </p:nvSpPr>
        <p:spPr>
          <a:xfrm>
            <a:off x="3464739" y="3062917"/>
            <a:ext cx="8322590" cy="707886"/>
          </a:xfrm>
          <a:prstGeom prst="rect">
            <a:avLst/>
          </a:prstGeom>
          <a:noFill/>
        </p:spPr>
        <p:txBody>
          <a:bodyPr wrap="square" rtlCol="0">
            <a:spAutoFit/>
          </a:bodyPr>
          <a:lstStyle/>
          <a:p>
            <a:r>
              <a:rPr lang="en-US" sz="2000" dirty="0">
                <a:latin typeface="Futura Medium" panose="020B0602020204020303" pitchFamily="34" charset="-79"/>
                <a:ea typeface="Dotum" panose="020B0600000101010101" pitchFamily="34" charset="-127"/>
                <a:cs typeface="Futura Medium" panose="020B0602020204020303" pitchFamily="34" charset="-79"/>
              </a:rPr>
              <a:t>London Murder Mystery: Why Killings Are Up:</a:t>
            </a:r>
          </a:p>
          <a:p>
            <a:r>
              <a:rPr lang="en-US" sz="2000" dirty="0">
                <a:latin typeface="Futura Medium" panose="020B0602020204020303" pitchFamily="34" charset="-79"/>
                <a:ea typeface="Dotum" panose="020B0600000101010101" pitchFamily="34" charset="-127"/>
                <a:cs typeface="Futura Medium" panose="020B0602020204020303" pitchFamily="34" charset="-79"/>
              </a:rPr>
              <a:t>[London police chief citing role of social media in homicides]</a:t>
            </a:r>
          </a:p>
        </p:txBody>
      </p:sp>
      <p:pic>
        <p:nvPicPr>
          <p:cNvPr id="19" name="Picture 18">
            <a:extLst>
              <a:ext uri="{FF2B5EF4-FFF2-40B4-BE49-F238E27FC236}">
                <a16:creationId xmlns:a16="http://schemas.microsoft.com/office/drawing/2014/main" id="{A006CB5A-824B-BC41-A987-6E4E5E6558A4}"/>
              </a:ext>
            </a:extLst>
          </p:cNvPr>
          <p:cNvPicPr>
            <a:picLocks noChangeAspect="1"/>
          </p:cNvPicPr>
          <p:nvPr/>
        </p:nvPicPr>
        <p:blipFill>
          <a:blip r:embed="rId9"/>
          <a:stretch>
            <a:fillRect/>
          </a:stretch>
        </p:blipFill>
        <p:spPr>
          <a:xfrm>
            <a:off x="596097" y="4181535"/>
            <a:ext cx="2254459" cy="433550"/>
          </a:xfrm>
          <a:prstGeom prst="rect">
            <a:avLst/>
          </a:prstGeom>
        </p:spPr>
      </p:pic>
      <p:sp>
        <p:nvSpPr>
          <p:cNvPr id="20" name="TextBox 19">
            <a:extLst>
              <a:ext uri="{FF2B5EF4-FFF2-40B4-BE49-F238E27FC236}">
                <a16:creationId xmlns:a16="http://schemas.microsoft.com/office/drawing/2014/main" id="{43AE1227-74F0-324E-934B-38C33C709502}"/>
              </a:ext>
            </a:extLst>
          </p:cNvPr>
          <p:cNvSpPr txBox="1"/>
          <p:nvPr/>
        </p:nvSpPr>
        <p:spPr>
          <a:xfrm>
            <a:off x="3464739" y="4198255"/>
            <a:ext cx="8512108" cy="400110"/>
          </a:xfrm>
          <a:prstGeom prst="rect">
            <a:avLst/>
          </a:prstGeom>
          <a:noFill/>
        </p:spPr>
        <p:txBody>
          <a:bodyPr wrap="square" rtlCol="0">
            <a:spAutoFit/>
          </a:bodyPr>
          <a:lstStyle/>
          <a:p>
            <a:r>
              <a:rPr lang="en-US" sz="2000" dirty="0">
                <a:latin typeface="Futura Medium" panose="020B0602020204020303" pitchFamily="34" charset="-79"/>
                <a:ea typeface="Dotum" panose="020B0600000101010101" pitchFamily="34" charset="-127"/>
                <a:cs typeface="Futura Medium" panose="020B0602020204020303" pitchFamily="34" charset="-79"/>
              </a:rPr>
              <a:t>Gang rape. Suicides. Shooting deaths. The dark side of social media</a:t>
            </a:r>
          </a:p>
        </p:txBody>
      </p:sp>
      <p:pic>
        <p:nvPicPr>
          <p:cNvPr id="21" name="Picture 20">
            <a:extLst>
              <a:ext uri="{FF2B5EF4-FFF2-40B4-BE49-F238E27FC236}">
                <a16:creationId xmlns:a16="http://schemas.microsoft.com/office/drawing/2014/main" id="{062D3BAD-899B-9142-A9DF-6D3AC58F0A1A}"/>
              </a:ext>
            </a:extLst>
          </p:cNvPr>
          <p:cNvPicPr>
            <a:picLocks noChangeAspect="1"/>
          </p:cNvPicPr>
          <p:nvPr/>
        </p:nvPicPr>
        <p:blipFill>
          <a:blip r:embed="rId10"/>
          <a:stretch>
            <a:fillRect/>
          </a:stretch>
        </p:blipFill>
        <p:spPr>
          <a:xfrm>
            <a:off x="596097" y="5092448"/>
            <a:ext cx="2254459" cy="981781"/>
          </a:xfrm>
          <a:prstGeom prst="rect">
            <a:avLst/>
          </a:prstGeom>
        </p:spPr>
      </p:pic>
      <p:sp>
        <p:nvSpPr>
          <p:cNvPr id="22" name="TextBox 21">
            <a:extLst>
              <a:ext uri="{FF2B5EF4-FFF2-40B4-BE49-F238E27FC236}">
                <a16:creationId xmlns:a16="http://schemas.microsoft.com/office/drawing/2014/main" id="{59FDEE6B-2CFB-6448-AB3E-CBB1B1C955EB}"/>
              </a:ext>
            </a:extLst>
          </p:cNvPr>
          <p:cNvSpPr txBox="1"/>
          <p:nvPr/>
        </p:nvSpPr>
        <p:spPr>
          <a:xfrm>
            <a:off x="3464739" y="5383283"/>
            <a:ext cx="8512108" cy="400110"/>
          </a:xfrm>
          <a:prstGeom prst="rect">
            <a:avLst/>
          </a:prstGeom>
          <a:noFill/>
        </p:spPr>
        <p:txBody>
          <a:bodyPr wrap="square" rtlCol="0">
            <a:spAutoFit/>
          </a:bodyPr>
          <a:lstStyle/>
          <a:p>
            <a:r>
              <a:rPr lang="en-US" sz="2000" dirty="0">
                <a:latin typeface="Futura Medium" panose="020B0602020204020303" pitchFamily="34" charset="-79"/>
                <a:ea typeface="Dotum" panose="020B0600000101010101" pitchFamily="34" charset="-127"/>
                <a:cs typeface="Futura Medium" panose="020B0602020204020303" pitchFamily="34" charset="-79"/>
              </a:rPr>
              <a:t>Chinese social media ’spreading violence and obscenity’</a:t>
            </a:r>
          </a:p>
        </p:txBody>
      </p:sp>
      <p:cxnSp>
        <p:nvCxnSpPr>
          <p:cNvPr id="23" name="Straight Connector 22">
            <a:extLst>
              <a:ext uri="{FF2B5EF4-FFF2-40B4-BE49-F238E27FC236}">
                <a16:creationId xmlns:a16="http://schemas.microsoft.com/office/drawing/2014/main" id="{1950BA89-B0D1-4942-A3A3-653219BC78DD}"/>
              </a:ext>
            </a:extLst>
          </p:cNvPr>
          <p:cNvCxnSpPr/>
          <p:nvPr/>
        </p:nvCxnSpPr>
        <p:spPr>
          <a:xfrm>
            <a:off x="3148145" y="233036"/>
            <a:ext cx="0" cy="58411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5151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FCDB6A-A86F-5245-9313-20A3C543A079}"/>
              </a:ext>
            </a:extLst>
          </p:cNvPr>
          <p:cNvPicPr>
            <a:picLocks noChangeAspect="1"/>
          </p:cNvPicPr>
          <p:nvPr/>
        </p:nvPicPr>
        <p:blipFill>
          <a:blip r:embed="rId3"/>
          <a:stretch>
            <a:fillRect/>
          </a:stretch>
        </p:blipFill>
        <p:spPr>
          <a:xfrm>
            <a:off x="153245" y="6199643"/>
            <a:ext cx="596698" cy="596698"/>
          </a:xfrm>
          <a:prstGeom prst="rect">
            <a:avLst/>
          </a:prstGeom>
        </p:spPr>
      </p:pic>
      <p:pic>
        <p:nvPicPr>
          <p:cNvPr id="10" name="Picture 9">
            <a:extLst>
              <a:ext uri="{FF2B5EF4-FFF2-40B4-BE49-F238E27FC236}">
                <a16:creationId xmlns:a16="http://schemas.microsoft.com/office/drawing/2014/main" id="{BC30AA05-2E2E-724B-B423-F6888727CDA1}"/>
              </a:ext>
            </a:extLst>
          </p:cNvPr>
          <p:cNvPicPr>
            <a:picLocks noChangeAspect="1"/>
          </p:cNvPicPr>
          <p:nvPr/>
        </p:nvPicPr>
        <p:blipFill rotWithShape="1">
          <a:blip r:embed="rId4"/>
          <a:srcRect l="21236" t="60880" r="21153"/>
          <a:stretch/>
        </p:blipFill>
        <p:spPr>
          <a:xfrm>
            <a:off x="749943" y="6285028"/>
            <a:ext cx="627251" cy="425928"/>
          </a:xfrm>
          <a:prstGeom prst="rect">
            <a:avLst/>
          </a:prstGeom>
        </p:spPr>
      </p:pic>
      <p:pic>
        <p:nvPicPr>
          <p:cNvPr id="24" name="Picture 23" descr="A picture containing object&#13;&#10;&#13;&#10;Description automatically generated">
            <a:extLst>
              <a:ext uri="{FF2B5EF4-FFF2-40B4-BE49-F238E27FC236}">
                <a16:creationId xmlns:a16="http://schemas.microsoft.com/office/drawing/2014/main" id="{37628F9D-EC9C-5148-80EA-B8528E98DFB4}"/>
              </a:ext>
            </a:extLst>
          </p:cNvPr>
          <p:cNvPicPr>
            <a:picLocks noChangeAspect="1"/>
          </p:cNvPicPr>
          <p:nvPr/>
        </p:nvPicPr>
        <p:blipFill>
          <a:blip r:embed="rId5">
            <a:biLevel thresh="50000"/>
          </a:blip>
          <a:stretch>
            <a:fillRect/>
          </a:stretch>
        </p:blipFill>
        <p:spPr>
          <a:xfrm>
            <a:off x="1749554" y="6271003"/>
            <a:ext cx="2471715" cy="457267"/>
          </a:xfrm>
          <a:prstGeom prst="rect">
            <a:avLst/>
          </a:prstGeom>
        </p:spPr>
      </p:pic>
      <p:pic>
        <p:nvPicPr>
          <p:cNvPr id="36" name="Picture 35">
            <a:extLst>
              <a:ext uri="{FF2B5EF4-FFF2-40B4-BE49-F238E27FC236}">
                <a16:creationId xmlns:a16="http://schemas.microsoft.com/office/drawing/2014/main" id="{97EA878B-29C6-B545-918E-97897803D4A9}"/>
              </a:ext>
            </a:extLst>
          </p:cNvPr>
          <p:cNvPicPr>
            <a:picLocks noChangeAspect="1"/>
          </p:cNvPicPr>
          <p:nvPr/>
        </p:nvPicPr>
        <p:blipFill rotWithShape="1">
          <a:blip r:embed="rId6"/>
          <a:srcRect b="11043"/>
          <a:stretch/>
        </p:blipFill>
        <p:spPr>
          <a:xfrm>
            <a:off x="538138" y="321731"/>
            <a:ext cx="5310973" cy="5761533"/>
          </a:xfrm>
          <a:prstGeom prst="roundRect">
            <a:avLst>
              <a:gd name="adj" fmla="val 8594"/>
            </a:avLst>
          </a:prstGeom>
          <a:solidFill>
            <a:srgbClr val="FFFFFF">
              <a:shade val="85000"/>
            </a:srgbClr>
          </a:solidFill>
          <a:ln>
            <a:noFill/>
          </a:ln>
          <a:effectLst>
            <a:reflection endPos="0" dist="5000" dir="5400000" sy="-100000" algn="bl" rotWithShape="0"/>
          </a:effectLst>
        </p:spPr>
      </p:pic>
      <p:pic>
        <p:nvPicPr>
          <p:cNvPr id="37" name="Picture 36">
            <a:extLst>
              <a:ext uri="{FF2B5EF4-FFF2-40B4-BE49-F238E27FC236}">
                <a16:creationId xmlns:a16="http://schemas.microsoft.com/office/drawing/2014/main" id="{0DD993EC-4579-944D-8F14-77F666D60855}"/>
              </a:ext>
            </a:extLst>
          </p:cNvPr>
          <p:cNvPicPr>
            <a:picLocks noChangeAspect="1"/>
          </p:cNvPicPr>
          <p:nvPr/>
        </p:nvPicPr>
        <p:blipFill rotWithShape="1">
          <a:blip r:embed="rId7"/>
          <a:srcRect t="19190" b="2431"/>
          <a:stretch/>
        </p:blipFill>
        <p:spPr>
          <a:xfrm>
            <a:off x="6342890" y="321732"/>
            <a:ext cx="5310972" cy="5761533"/>
          </a:xfrm>
          <a:prstGeom prst="roundRect">
            <a:avLst>
              <a:gd name="adj" fmla="val 8594"/>
            </a:avLst>
          </a:prstGeom>
          <a:solidFill>
            <a:srgbClr val="FFFFFF">
              <a:shade val="85000"/>
            </a:srgbClr>
          </a:solidFill>
          <a:ln>
            <a:noFill/>
          </a:ln>
          <a:effectLst>
            <a:reflection blurRad="12700" endPos="0" dist="5000" dir="5400000" sy="-100000" algn="bl" rotWithShape="0"/>
          </a:effectLst>
        </p:spPr>
      </p:pic>
    </p:spTree>
    <p:extLst>
      <p:ext uri="{BB962C8B-B14F-4D97-AF65-F5344CB8AC3E}">
        <p14:creationId xmlns:p14="http://schemas.microsoft.com/office/powerpoint/2010/main" val="1364953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DAB87-CD1B-3041-8EFC-4AE9426F5944}"/>
              </a:ext>
            </a:extLst>
          </p:cNvPr>
          <p:cNvSpPr>
            <a:spLocks noGrp="1"/>
          </p:cNvSpPr>
          <p:nvPr>
            <p:ph type="ctrTitle"/>
          </p:nvPr>
        </p:nvSpPr>
        <p:spPr>
          <a:xfrm>
            <a:off x="1608645" y="0"/>
            <a:ext cx="8974707" cy="939042"/>
          </a:xfrm>
        </p:spPr>
        <p:txBody>
          <a:bodyPr>
            <a:noAutofit/>
          </a:bodyPr>
          <a:lstStyle/>
          <a:p>
            <a:r>
              <a:rPr lang="en-US" sz="3600" b="1" dirty="0">
                <a:solidFill>
                  <a:schemeClr val="bg2">
                    <a:lumMod val="25000"/>
                  </a:schemeClr>
                </a:solidFill>
                <a:latin typeface="Futura Medium" panose="020B0602020204020303" pitchFamily="34" charset="-79"/>
                <a:ea typeface="Dotum" panose="020B0600000101010101" pitchFamily="34" charset="-127"/>
                <a:cs typeface="Futura Medium" panose="020B0602020204020303" pitchFamily="34" charset="-79"/>
              </a:rPr>
              <a:t>SOCIAL MEDIA DATA</a:t>
            </a:r>
          </a:p>
        </p:txBody>
      </p:sp>
      <p:pic>
        <p:nvPicPr>
          <p:cNvPr id="12" name="Picture 11" descr="A picture containing text&#13;&#10;&#13;&#10;Description automatically generated">
            <a:extLst>
              <a:ext uri="{FF2B5EF4-FFF2-40B4-BE49-F238E27FC236}">
                <a16:creationId xmlns:a16="http://schemas.microsoft.com/office/drawing/2014/main" id="{F841CDC5-7A8A-7141-BE68-1CA4929CDCFB}"/>
              </a:ext>
            </a:extLst>
          </p:cNvPr>
          <p:cNvPicPr>
            <a:picLocks noChangeAspect="1"/>
          </p:cNvPicPr>
          <p:nvPr/>
        </p:nvPicPr>
        <p:blipFill rotWithShape="1">
          <a:blip r:embed="rId3"/>
          <a:srcRect l="5853" r="1086"/>
          <a:stretch/>
        </p:blipFill>
        <p:spPr>
          <a:xfrm>
            <a:off x="3445666" y="1199087"/>
            <a:ext cx="5300663" cy="4459826"/>
          </a:xfrm>
          <a:prstGeom prst="rect">
            <a:avLst/>
          </a:prstGeom>
        </p:spPr>
      </p:pic>
      <p:pic>
        <p:nvPicPr>
          <p:cNvPr id="20" name="Picture 19">
            <a:extLst>
              <a:ext uri="{FF2B5EF4-FFF2-40B4-BE49-F238E27FC236}">
                <a16:creationId xmlns:a16="http://schemas.microsoft.com/office/drawing/2014/main" id="{831EDFF8-AD8A-A640-81B3-22940A74D015}"/>
              </a:ext>
            </a:extLst>
          </p:cNvPr>
          <p:cNvPicPr>
            <a:picLocks noChangeAspect="1"/>
          </p:cNvPicPr>
          <p:nvPr/>
        </p:nvPicPr>
        <p:blipFill>
          <a:blip r:embed="rId4"/>
          <a:stretch>
            <a:fillRect/>
          </a:stretch>
        </p:blipFill>
        <p:spPr>
          <a:xfrm>
            <a:off x="153245" y="6199643"/>
            <a:ext cx="596698" cy="596698"/>
          </a:xfrm>
          <a:prstGeom prst="rect">
            <a:avLst/>
          </a:prstGeom>
        </p:spPr>
      </p:pic>
      <p:pic>
        <p:nvPicPr>
          <p:cNvPr id="22" name="Picture 21">
            <a:extLst>
              <a:ext uri="{FF2B5EF4-FFF2-40B4-BE49-F238E27FC236}">
                <a16:creationId xmlns:a16="http://schemas.microsoft.com/office/drawing/2014/main" id="{DA8BD2D2-D055-7E4B-A76B-041D8C283813}"/>
              </a:ext>
            </a:extLst>
          </p:cNvPr>
          <p:cNvPicPr>
            <a:picLocks noChangeAspect="1"/>
          </p:cNvPicPr>
          <p:nvPr/>
        </p:nvPicPr>
        <p:blipFill rotWithShape="1">
          <a:blip r:embed="rId5"/>
          <a:srcRect l="21236" t="60880" r="21153"/>
          <a:stretch/>
        </p:blipFill>
        <p:spPr>
          <a:xfrm>
            <a:off x="749943" y="6285028"/>
            <a:ext cx="627251" cy="425928"/>
          </a:xfrm>
          <a:prstGeom prst="rect">
            <a:avLst/>
          </a:prstGeom>
        </p:spPr>
      </p:pic>
      <p:pic>
        <p:nvPicPr>
          <p:cNvPr id="23" name="Picture 22" descr="A picture containing object&#13;&#10;&#13;&#10;Description automatically generated">
            <a:extLst>
              <a:ext uri="{FF2B5EF4-FFF2-40B4-BE49-F238E27FC236}">
                <a16:creationId xmlns:a16="http://schemas.microsoft.com/office/drawing/2014/main" id="{FEEB997F-47C8-0B4F-A8E9-F0D096B57D3E}"/>
              </a:ext>
            </a:extLst>
          </p:cNvPr>
          <p:cNvPicPr>
            <a:picLocks noChangeAspect="1"/>
          </p:cNvPicPr>
          <p:nvPr/>
        </p:nvPicPr>
        <p:blipFill>
          <a:blip r:embed="rId6">
            <a:biLevel thresh="50000"/>
          </a:blip>
          <a:stretch>
            <a:fillRect/>
          </a:stretch>
        </p:blipFill>
        <p:spPr>
          <a:xfrm>
            <a:off x="1749554" y="6271003"/>
            <a:ext cx="2471715" cy="457267"/>
          </a:xfrm>
          <a:prstGeom prst="rect">
            <a:avLst/>
          </a:prstGeom>
        </p:spPr>
      </p:pic>
    </p:spTree>
    <p:extLst>
      <p:ext uri="{BB962C8B-B14F-4D97-AF65-F5344CB8AC3E}">
        <p14:creationId xmlns:p14="http://schemas.microsoft.com/office/powerpoint/2010/main" val="2827779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DAB87-CD1B-3041-8EFC-4AE9426F5944}"/>
              </a:ext>
            </a:extLst>
          </p:cNvPr>
          <p:cNvSpPr>
            <a:spLocks noGrp="1"/>
          </p:cNvSpPr>
          <p:nvPr>
            <p:ph type="ctrTitle"/>
          </p:nvPr>
        </p:nvSpPr>
        <p:spPr>
          <a:xfrm>
            <a:off x="1608645" y="0"/>
            <a:ext cx="8974707" cy="939042"/>
          </a:xfrm>
        </p:spPr>
        <p:txBody>
          <a:bodyPr>
            <a:noAutofit/>
          </a:bodyPr>
          <a:lstStyle/>
          <a:p>
            <a:r>
              <a:rPr lang="en-US" sz="3600" b="1" dirty="0">
                <a:solidFill>
                  <a:schemeClr val="bg2">
                    <a:lumMod val="25000"/>
                  </a:schemeClr>
                </a:solidFill>
                <a:latin typeface="Futura Medium" panose="020B0602020204020303" pitchFamily="34" charset="-79"/>
                <a:ea typeface="Dotum" panose="020B0600000101010101" pitchFamily="34" charset="-127"/>
                <a:cs typeface="Futura Medium" panose="020B0602020204020303" pitchFamily="34" charset="-79"/>
              </a:rPr>
              <a:t>UNSTRUCTURED DATA</a:t>
            </a:r>
          </a:p>
        </p:txBody>
      </p:sp>
      <p:pic>
        <p:nvPicPr>
          <p:cNvPr id="7" name="Picture 6">
            <a:extLst>
              <a:ext uri="{FF2B5EF4-FFF2-40B4-BE49-F238E27FC236}">
                <a16:creationId xmlns:a16="http://schemas.microsoft.com/office/drawing/2014/main" id="{5DFCDB6A-A86F-5245-9313-20A3C543A079}"/>
              </a:ext>
            </a:extLst>
          </p:cNvPr>
          <p:cNvPicPr>
            <a:picLocks noChangeAspect="1"/>
          </p:cNvPicPr>
          <p:nvPr/>
        </p:nvPicPr>
        <p:blipFill>
          <a:blip r:embed="rId5"/>
          <a:stretch>
            <a:fillRect/>
          </a:stretch>
        </p:blipFill>
        <p:spPr>
          <a:xfrm>
            <a:off x="153245" y="6199643"/>
            <a:ext cx="596698" cy="596698"/>
          </a:xfrm>
          <a:prstGeom prst="rect">
            <a:avLst/>
          </a:prstGeom>
        </p:spPr>
      </p:pic>
      <p:pic>
        <p:nvPicPr>
          <p:cNvPr id="10" name="Picture 9">
            <a:extLst>
              <a:ext uri="{FF2B5EF4-FFF2-40B4-BE49-F238E27FC236}">
                <a16:creationId xmlns:a16="http://schemas.microsoft.com/office/drawing/2014/main" id="{BC30AA05-2E2E-724B-B423-F6888727CDA1}"/>
              </a:ext>
            </a:extLst>
          </p:cNvPr>
          <p:cNvPicPr>
            <a:picLocks noChangeAspect="1"/>
          </p:cNvPicPr>
          <p:nvPr/>
        </p:nvPicPr>
        <p:blipFill rotWithShape="1">
          <a:blip r:embed="rId6"/>
          <a:srcRect l="21236" t="60880" r="21153"/>
          <a:stretch/>
        </p:blipFill>
        <p:spPr>
          <a:xfrm>
            <a:off x="749943" y="6285028"/>
            <a:ext cx="627251" cy="425928"/>
          </a:xfrm>
          <a:prstGeom prst="rect">
            <a:avLst/>
          </a:prstGeom>
        </p:spPr>
      </p:pic>
      <p:pic>
        <p:nvPicPr>
          <p:cNvPr id="24" name="Picture 23" descr="A picture containing object&#13;&#10;&#13;&#10;Description automatically generated">
            <a:extLst>
              <a:ext uri="{FF2B5EF4-FFF2-40B4-BE49-F238E27FC236}">
                <a16:creationId xmlns:a16="http://schemas.microsoft.com/office/drawing/2014/main" id="{37628F9D-EC9C-5148-80EA-B8528E98DFB4}"/>
              </a:ext>
            </a:extLst>
          </p:cNvPr>
          <p:cNvPicPr>
            <a:picLocks noChangeAspect="1"/>
          </p:cNvPicPr>
          <p:nvPr/>
        </p:nvPicPr>
        <p:blipFill>
          <a:blip r:embed="rId7">
            <a:biLevel thresh="50000"/>
          </a:blip>
          <a:stretch>
            <a:fillRect/>
          </a:stretch>
        </p:blipFill>
        <p:spPr>
          <a:xfrm>
            <a:off x="1749554" y="6271003"/>
            <a:ext cx="2471715" cy="457267"/>
          </a:xfrm>
          <a:prstGeom prst="rect">
            <a:avLst/>
          </a:prstGeom>
        </p:spPr>
      </p:pic>
      <p:sp>
        <p:nvSpPr>
          <p:cNvPr id="5" name="Rectangle 4">
            <a:extLst>
              <a:ext uri="{FF2B5EF4-FFF2-40B4-BE49-F238E27FC236}">
                <a16:creationId xmlns:a16="http://schemas.microsoft.com/office/drawing/2014/main" id="{7D142C8B-74D2-C644-8F71-8883E7CF44E7}"/>
              </a:ext>
            </a:extLst>
          </p:cNvPr>
          <p:cNvSpPr/>
          <p:nvPr/>
        </p:nvSpPr>
        <p:spPr>
          <a:xfrm>
            <a:off x="4593629" y="6374881"/>
            <a:ext cx="7170479" cy="246221"/>
          </a:xfrm>
          <a:prstGeom prst="rect">
            <a:avLst/>
          </a:prstGeom>
        </p:spPr>
        <p:txBody>
          <a:bodyPr wrap="square">
            <a:spAutoFit/>
          </a:bodyPr>
          <a:lstStyle/>
          <a:p>
            <a:r>
              <a:rPr lang="en-US" sz="1000" dirty="0"/>
              <a:t>Khan, N., et al. (2014). Big data: Survey, technologies, opportunities, and challenges. The Scientific World Journal, 2014, 1–18. </a:t>
            </a:r>
          </a:p>
        </p:txBody>
      </p:sp>
      <p:sp>
        <p:nvSpPr>
          <p:cNvPr id="8" name="Rectangle 7">
            <a:extLst>
              <a:ext uri="{FF2B5EF4-FFF2-40B4-BE49-F238E27FC236}">
                <a16:creationId xmlns:a16="http://schemas.microsoft.com/office/drawing/2014/main" id="{404D3FB8-512A-0842-ACA4-961D6C5B9481}"/>
              </a:ext>
            </a:extLst>
          </p:cNvPr>
          <p:cNvSpPr/>
          <p:nvPr/>
        </p:nvSpPr>
        <p:spPr>
          <a:xfrm>
            <a:off x="3996578" y="1533703"/>
            <a:ext cx="4198839" cy="523220"/>
          </a:xfrm>
          <a:prstGeom prst="rect">
            <a:avLst/>
          </a:prstGeom>
        </p:spPr>
        <p:txBody>
          <a:bodyPr wrap="square">
            <a:spAutoFit/>
          </a:bodyPr>
          <a:lstStyle/>
          <a:p>
            <a:pPr algn="ctr"/>
            <a:r>
              <a:rPr lang="en-US" sz="2800" dirty="0">
                <a:solidFill>
                  <a:schemeClr val="bg2">
                    <a:lumMod val="25000"/>
                  </a:schemeClr>
                </a:solidFill>
                <a:latin typeface="Futura Medium" panose="020B0602020204020303" pitchFamily="34" charset="-79"/>
                <a:ea typeface="Dotum" panose="020B0600000101010101" pitchFamily="34" charset="-127"/>
                <a:cs typeface="Futura Medium" panose="020B0602020204020303" pitchFamily="34" charset="-79"/>
              </a:rPr>
              <a:t>“Human Information”</a:t>
            </a:r>
          </a:p>
        </p:txBody>
      </p:sp>
      <p:pic>
        <p:nvPicPr>
          <p:cNvPr id="11" name="Picture 10" descr="A close up of a logo&#13;&#10;&#13;&#10;Description automatically generated">
            <a:extLst>
              <a:ext uri="{FF2B5EF4-FFF2-40B4-BE49-F238E27FC236}">
                <a16:creationId xmlns:a16="http://schemas.microsoft.com/office/drawing/2014/main" id="{BB048E74-07BE-4F44-A47F-5775CCFF801A}"/>
              </a:ext>
            </a:extLst>
          </p:cNvPr>
          <p:cNvPicPr>
            <a:picLocks noChangeAspect="1"/>
          </p:cNvPicPr>
          <p:nvPr/>
        </p:nvPicPr>
        <p:blipFill>
          <a:blip r:embed="rId8"/>
          <a:stretch>
            <a:fillRect/>
          </a:stretch>
        </p:blipFill>
        <p:spPr>
          <a:xfrm>
            <a:off x="6717823" y="2500592"/>
            <a:ext cx="1461760" cy="1461760"/>
          </a:xfrm>
          <a:prstGeom prst="rect">
            <a:avLst/>
          </a:prstGeom>
        </p:spPr>
      </p:pic>
      <p:pic>
        <p:nvPicPr>
          <p:cNvPr id="13" name="Picture 12" descr="A close up of a logo&#13;&#10;&#13;&#10;Description automatically generated">
            <a:extLst>
              <a:ext uri="{FF2B5EF4-FFF2-40B4-BE49-F238E27FC236}">
                <a16:creationId xmlns:a16="http://schemas.microsoft.com/office/drawing/2014/main" id="{AB79A84C-7ACC-8747-9C93-1F01EF4160EB}"/>
              </a:ext>
            </a:extLst>
          </p:cNvPr>
          <p:cNvPicPr>
            <a:picLocks noChangeAspect="1"/>
          </p:cNvPicPr>
          <p:nvPr/>
        </p:nvPicPr>
        <p:blipFill rotWithShape="1">
          <a:blip r:embed="rId9"/>
          <a:srcRect l="2856" t="2967" r="4490" b="3686"/>
          <a:stretch/>
        </p:blipFill>
        <p:spPr>
          <a:xfrm>
            <a:off x="8452074" y="2484579"/>
            <a:ext cx="1461760" cy="1472693"/>
          </a:xfrm>
          <a:prstGeom prst="rect">
            <a:avLst/>
          </a:prstGeom>
        </p:spPr>
      </p:pic>
      <p:pic>
        <p:nvPicPr>
          <p:cNvPr id="15" name="Picture 14">
            <a:extLst>
              <a:ext uri="{FF2B5EF4-FFF2-40B4-BE49-F238E27FC236}">
                <a16:creationId xmlns:a16="http://schemas.microsoft.com/office/drawing/2014/main" id="{395D85F9-DD1B-EC46-AC0E-C50C24FE3A4E}"/>
              </a:ext>
            </a:extLst>
          </p:cNvPr>
          <p:cNvPicPr>
            <a:picLocks noChangeAspect="1"/>
          </p:cNvPicPr>
          <p:nvPr/>
        </p:nvPicPr>
        <p:blipFill rotWithShape="1">
          <a:blip r:embed="rId10"/>
          <a:srcRect l="3353" t="3581" r="3817" b="2792"/>
          <a:stretch/>
        </p:blipFill>
        <p:spPr>
          <a:xfrm>
            <a:off x="10186325" y="2500592"/>
            <a:ext cx="1461760" cy="1474310"/>
          </a:xfrm>
          <a:prstGeom prst="rect">
            <a:avLst/>
          </a:prstGeom>
        </p:spPr>
      </p:pic>
      <p:pic>
        <p:nvPicPr>
          <p:cNvPr id="16" name="Picture 15">
            <a:extLst>
              <a:ext uri="{FF2B5EF4-FFF2-40B4-BE49-F238E27FC236}">
                <a16:creationId xmlns:a16="http://schemas.microsoft.com/office/drawing/2014/main" id="{79CD39F3-3A94-A140-A151-276E8D59A9DB}"/>
              </a:ext>
            </a:extLst>
          </p:cNvPr>
          <p:cNvPicPr>
            <a:picLocks noChangeAspect="1"/>
          </p:cNvPicPr>
          <p:nvPr/>
        </p:nvPicPr>
        <p:blipFill rotWithShape="1">
          <a:blip r:embed="rId11"/>
          <a:srcRect l="3294" t="3702" r="3309" b="3550"/>
          <a:stretch/>
        </p:blipFill>
        <p:spPr>
          <a:xfrm>
            <a:off x="6717823" y="4040576"/>
            <a:ext cx="1477594" cy="1467285"/>
          </a:xfrm>
          <a:prstGeom prst="rect">
            <a:avLst/>
          </a:prstGeom>
        </p:spPr>
      </p:pic>
      <p:pic>
        <p:nvPicPr>
          <p:cNvPr id="17" name="Picture 16">
            <a:extLst>
              <a:ext uri="{FF2B5EF4-FFF2-40B4-BE49-F238E27FC236}">
                <a16:creationId xmlns:a16="http://schemas.microsoft.com/office/drawing/2014/main" id="{4F031072-1564-1F4F-AD04-77E1822F373B}"/>
              </a:ext>
            </a:extLst>
          </p:cNvPr>
          <p:cNvPicPr>
            <a:picLocks noChangeAspect="1"/>
          </p:cNvPicPr>
          <p:nvPr/>
        </p:nvPicPr>
        <p:blipFill rotWithShape="1">
          <a:blip r:embed="rId12"/>
          <a:srcRect l="4084" t="3661" r="2763" b="3301"/>
          <a:stretch/>
        </p:blipFill>
        <p:spPr>
          <a:xfrm>
            <a:off x="8444157" y="4040576"/>
            <a:ext cx="1477594" cy="1475777"/>
          </a:xfrm>
          <a:prstGeom prst="rect">
            <a:avLst/>
          </a:prstGeom>
        </p:spPr>
      </p:pic>
      <p:pic>
        <p:nvPicPr>
          <p:cNvPr id="19" name="Picture 18">
            <a:extLst>
              <a:ext uri="{FF2B5EF4-FFF2-40B4-BE49-F238E27FC236}">
                <a16:creationId xmlns:a16="http://schemas.microsoft.com/office/drawing/2014/main" id="{1F93963F-52C3-154B-B2B7-E33860EAF33A}"/>
              </a:ext>
            </a:extLst>
          </p:cNvPr>
          <p:cNvPicPr>
            <a:picLocks noChangeAspect="1"/>
          </p:cNvPicPr>
          <p:nvPr/>
        </p:nvPicPr>
        <p:blipFill rotWithShape="1">
          <a:blip r:embed="rId13"/>
          <a:srcRect l="3575" t="3001" r="3301" b="3730"/>
          <a:stretch/>
        </p:blipFill>
        <p:spPr>
          <a:xfrm>
            <a:off x="10186325" y="4040576"/>
            <a:ext cx="1477594" cy="1479929"/>
          </a:xfrm>
          <a:prstGeom prst="rect">
            <a:avLst/>
          </a:prstGeom>
        </p:spPr>
      </p:pic>
      <p:pic>
        <p:nvPicPr>
          <p:cNvPr id="3" name="Online Media 2" descr="ezgif-2-479be1365a3a.mov">
            <a:hlinkClick r:id="" action="ppaction://media"/>
            <a:extLst>
              <a:ext uri="{FF2B5EF4-FFF2-40B4-BE49-F238E27FC236}">
                <a16:creationId xmlns:a16="http://schemas.microsoft.com/office/drawing/2014/main" id="{54C7426B-FC69-734C-9007-1D6173D995CC}"/>
              </a:ext>
            </a:extLst>
          </p:cNvPr>
          <p:cNvPicPr>
            <a:picLocks noChangeAspect="1"/>
          </p:cNvPicPr>
          <p:nvPr>
            <a:videoFile r:link="rId2"/>
            <p:extLst>
              <p:ext uri="{DAA4B4D4-6D71-4841-9C94-3DE7FCFB9230}">
                <p14:media xmlns:p14="http://schemas.microsoft.com/office/powerpoint/2010/main" r:embed="rId1"/>
              </p:ext>
            </p:extLst>
          </p:nvPr>
        </p:nvPicPr>
        <p:blipFill>
          <a:blip r:embed="rId14"/>
          <a:stretch>
            <a:fillRect/>
          </a:stretch>
        </p:blipFill>
        <p:spPr>
          <a:xfrm>
            <a:off x="543915" y="2412074"/>
            <a:ext cx="5689743" cy="3125655"/>
          </a:xfrm>
          <a:prstGeom prst="roundRect">
            <a:avLst>
              <a:gd name="adj" fmla="val 8594"/>
            </a:avLst>
          </a:prstGeom>
          <a:solidFill>
            <a:srgbClr val="FFFFFF">
              <a:shade val="85000"/>
            </a:srgbClr>
          </a:solidFill>
          <a:ln>
            <a:noFill/>
          </a:ln>
          <a:effectLst>
            <a:reflection blurRad="12700" stA="38000" endPos="0" dist="5000" dir="5400000" sy="-100000" algn="bl" rotWithShape="0"/>
          </a:effectLst>
        </p:spPr>
      </p:pic>
    </p:spTree>
    <p:extLst>
      <p:ext uri="{BB962C8B-B14F-4D97-AF65-F5344CB8AC3E}">
        <p14:creationId xmlns:p14="http://schemas.microsoft.com/office/powerpoint/2010/main" val="3819896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DAB87-CD1B-3041-8EFC-4AE9426F5944}"/>
              </a:ext>
            </a:extLst>
          </p:cNvPr>
          <p:cNvSpPr>
            <a:spLocks noGrp="1"/>
          </p:cNvSpPr>
          <p:nvPr>
            <p:ph type="ctrTitle"/>
          </p:nvPr>
        </p:nvSpPr>
        <p:spPr>
          <a:xfrm>
            <a:off x="1608645" y="0"/>
            <a:ext cx="8974707" cy="939042"/>
          </a:xfrm>
        </p:spPr>
        <p:txBody>
          <a:bodyPr>
            <a:noAutofit/>
          </a:bodyPr>
          <a:lstStyle/>
          <a:p>
            <a:r>
              <a:rPr lang="en-US" sz="3600" b="1" dirty="0">
                <a:solidFill>
                  <a:schemeClr val="bg2">
                    <a:lumMod val="25000"/>
                  </a:schemeClr>
                </a:solidFill>
                <a:latin typeface="Futura Medium" panose="020B0602020204020303" pitchFamily="34" charset="-79"/>
                <a:ea typeface="Dotum" panose="020B0600000101010101" pitchFamily="34" charset="-127"/>
                <a:cs typeface="Futura Medium" panose="020B0602020204020303" pitchFamily="34" charset="-79"/>
              </a:rPr>
              <a:t>CLASSIFICATION</a:t>
            </a:r>
          </a:p>
        </p:txBody>
      </p:sp>
      <p:pic>
        <p:nvPicPr>
          <p:cNvPr id="7" name="Picture 6">
            <a:extLst>
              <a:ext uri="{FF2B5EF4-FFF2-40B4-BE49-F238E27FC236}">
                <a16:creationId xmlns:a16="http://schemas.microsoft.com/office/drawing/2014/main" id="{5DFCDB6A-A86F-5245-9313-20A3C543A079}"/>
              </a:ext>
            </a:extLst>
          </p:cNvPr>
          <p:cNvPicPr>
            <a:picLocks noChangeAspect="1"/>
          </p:cNvPicPr>
          <p:nvPr/>
        </p:nvPicPr>
        <p:blipFill>
          <a:blip r:embed="rId3"/>
          <a:stretch>
            <a:fillRect/>
          </a:stretch>
        </p:blipFill>
        <p:spPr>
          <a:xfrm>
            <a:off x="153245" y="6199643"/>
            <a:ext cx="596698" cy="596698"/>
          </a:xfrm>
          <a:prstGeom prst="rect">
            <a:avLst/>
          </a:prstGeom>
        </p:spPr>
      </p:pic>
      <p:pic>
        <p:nvPicPr>
          <p:cNvPr id="10" name="Picture 9">
            <a:extLst>
              <a:ext uri="{FF2B5EF4-FFF2-40B4-BE49-F238E27FC236}">
                <a16:creationId xmlns:a16="http://schemas.microsoft.com/office/drawing/2014/main" id="{BC30AA05-2E2E-724B-B423-F6888727CDA1}"/>
              </a:ext>
            </a:extLst>
          </p:cNvPr>
          <p:cNvPicPr>
            <a:picLocks noChangeAspect="1"/>
          </p:cNvPicPr>
          <p:nvPr/>
        </p:nvPicPr>
        <p:blipFill rotWithShape="1">
          <a:blip r:embed="rId4"/>
          <a:srcRect l="21236" t="60880" r="21153"/>
          <a:stretch/>
        </p:blipFill>
        <p:spPr>
          <a:xfrm>
            <a:off x="749943" y="6285028"/>
            <a:ext cx="627251" cy="425928"/>
          </a:xfrm>
          <a:prstGeom prst="rect">
            <a:avLst/>
          </a:prstGeom>
        </p:spPr>
      </p:pic>
      <p:pic>
        <p:nvPicPr>
          <p:cNvPr id="24" name="Picture 23" descr="A picture containing object&#13;&#10;&#13;&#10;Description automatically generated">
            <a:extLst>
              <a:ext uri="{FF2B5EF4-FFF2-40B4-BE49-F238E27FC236}">
                <a16:creationId xmlns:a16="http://schemas.microsoft.com/office/drawing/2014/main" id="{37628F9D-EC9C-5148-80EA-B8528E98DFB4}"/>
              </a:ext>
            </a:extLst>
          </p:cNvPr>
          <p:cNvPicPr>
            <a:picLocks noChangeAspect="1"/>
          </p:cNvPicPr>
          <p:nvPr/>
        </p:nvPicPr>
        <p:blipFill>
          <a:blip r:embed="rId5">
            <a:biLevel thresh="50000"/>
          </a:blip>
          <a:stretch>
            <a:fillRect/>
          </a:stretch>
        </p:blipFill>
        <p:spPr>
          <a:xfrm>
            <a:off x="1749554" y="6271003"/>
            <a:ext cx="2471715" cy="457267"/>
          </a:xfrm>
          <a:prstGeom prst="rect">
            <a:avLst/>
          </a:prstGeom>
        </p:spPr>
      </p:pic>
      <p:sp>
        <p:nvSpPr>
          <p:cNvPr id="11" name="Rectangle 10">
            <a:extLst>
              <a:ext uri="{FF2B5EF4-FFF2-40B4-BE49-F238E27FC236}">
                <a16:creationId xmlns:a16="http://schemas.microsoft.com/office/drawing/2014/main" id="{AEC851A3-1F76-1E49-A7C1-B9219AF37E76}"/>
              </a:ext>
            </a:extLst>
          </p:cNvPr>
          <p:cNvSpPr/>
          <p:nvPr/>
        </p:nvSpPr>
        <p:spPr>
          <a:xfrm>
            <a:off x="3808034" y="1398419"/>
            <a:ext cx="4575924" cy="584775"/>
          </a:xfrm>
          <a:prstGeom prst="rect">
            <a:avLst/>
          </a:prstGeom>
        </p:spPr>
        <p:txBody>
          <a:bodyPr wrap="square">
            <a:spAutoFit/>
          </a:bodyPr>
          <a:lstStyle/>
          <a:p>
            <a:pPr algn="ctr"/>
            <a:r>
              <a:rPr lang="en-US" sz="3200" dirty="0">
                <a:solidFill>
                  <a:srgbClr val="007B76"/>
                </a:solidFill>
                <a:latin typeface="Futura Medium" panose="020B0602020204020303" pitchFamily="34" charset="-79"/>
                <a:ea typeface="Dotum" panose="020B0600000101010101" pitchFamily="34" charset="-127"/>
                <a:cs typeface="Futura Medium" panose="020B0602020204020303" pitchFamily="34" charset="-79"/>
              </a:rPr>
              <a:t>Is this a cat? [Yes/No]</a:t>
            </a:r>
          </a:p>
        </p:txBody>
      </p:sp>
      <p:pic>
        <p:nvPicPr>
          <p:cNvPr id="12" name="Picture 11" descr="A small brown animal&#13;&#10;&#13;&#10;Description automatically generated">
            <a:extLst>
              <a:ext uri="{FF2B5EF4-FFF2-40B4-BE49-F238E27FC236}">
                <a16:creationId xmlns:a16="http://schemas.microsoft.com/office/drawing/2014/main" id="{8CFC620D-7534-5F42-8DF2-973E4048AF54}"/>
              </a:ext>
            </a:extLst>
          </p:cNvPr>
          <p:cNvPicPr>
            <a:picLocks noChangeAspect="1"/>
          </p:cNvPicPr>
          <p:nvPr/>
        </p:nvPicPr>
        <p:blipFill rotWithShape="1">
          <a:blip r:embed="rId6"/>
          <a:srcRect l="19680" r="19680" b="1729"/>
          <a:stretch/>
        </p:blipFill>
        <p:spPr>
          <a:xfrm>
            <a:off x="4348390" y="2093099"/>
            <a:ext cx="3495213" cy="3775613"/>
          </a:xfrm>
          <a:prstGeom prst="rect">
            <a:avLst/>
          </a:prstGeom>
        </p:spPr>
      </p:pic>
      <p:pic>
        <p:nvPicPr>
          <p:cNvPr id="8" name="Picture 7" descr="An orange and white cat sitting in front of a building&#13;&#10;&#13;&#10;Description automatically generated">
            <a:extLst>
              <a:ext uri="{FF2B5EF4-FFF2-40B4-BE49-F238E27FC236}">
                <a16:creationId xmlns:a16="http://schemas.microsoft.com/office/drawing/2014/main" id="{65D350E0-0B81-B340-AC44-48A0B662F3C9}"/>
              </a:ext>
            </a:extLst>
          </p:cNvPr>
          <p:cNvPicPr>
            <a:picLocks noChangeAspect="1"/>
          </p:cNvPicPr>
          <p:nvPr/>
        </p:nvPicPr>
        <p:blipFill rotWithShape="1">
          <a:blip r:embed="rId7"/>
          <a:srcRect l="24461" t="10232" r="20193"/>
          <a:stretch/>
        </p:blipFill>
        <p:spPr>
          <a:xfrm>
            <a:off x="451587" y="2093100"/>
            <a:ext cx="3495213" cy="3775612"/>
          </a:xfrm>
          <a:prstGeom prst="rect">
            <a:avLst/>
          </a:prstGeom>
        </p:spPr>
      </p:pic>
      <p:pic>
        <p:nvPicPr>
          <p:cNvPr id="9" name="Picture 8" descr="A close up of a cat&#13;&#10;&#13;&#10;Description automatically generated">
            <a:extLst>
              <a:ext uri="{FF2B5EF4-FFF2-40B4-BE49-F238E27FC236}">
                <a16:creationId xmlns:a16="http://schemas.microsoft.com/office/drawing/2014/main" id="{80E70FB8-B7CE-5A4A-8404-B025062B50FD}"/>
              </a:ext>
            </a:extLst>
          </p:cNvPr>
          <p:cNvPicPr>
            <a:picLocks noChangeAspect="1"/>
          </p:cNvPicPr>
          <p:nvPr/>
        </p:nvPicPr>
        <p:blipFill rotWithShape="1">
          <a:blip r:embed="rId8"/>
          <a:srcRect t="9386" b="9578"/>
          <a:stretch/>
        </p:blipFill>
        <p:spPr>
          <a:xfrm>
            <a:off x="8245193" y="2093098"/>
            <a:ext cx="3495213" cy="3775613"/>
          </a:xfrm>
          <a:prstGeom prst="rect">
            <a:avLst/>
          </a:prstGeom>
        </p:spPr>
      </p:pic>
    </p:spTree>
    <p:extLst>
      <p:ext uri="{BB962C8B-B14F-4D97-AF65-F5344CB8AC3E}">
        <p14:creationId xmlns:p14="http://schemas.microsoft.com/office/powerpoint/2010/main" val="402309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DAB87-CD1B-3041-8EFC-4AE9426F5944}"/>
              </a:ext>
            </a:extLst>
          </p:cNvPr>
          <p:cNvSpPr>
            <a:spLocks noGrp="1"/>
          </p:cNvSpPr>
          <p:nvPr>
            <p:ph type="ctrTitle"/>
          </p:nvPr>
        </p:nvSpPr>
        <p:spPr>
          <a:xfrm>
            <a:off x="1608645" y="0"/>
            <a:ext cx="8974707" cy="939042"/>
          </a:xfrm>
        </p:spPr>
        <p:txBody>
          <a:bodyPr>
            <a:noAutofit/>
          </a:bodyPr>
          <a:lstStyle/>
          <a:p>
            <a:r>
              <a:rPr lang="en-US" sz="3600" b="1" dirty="0">
                <a:solidFill>
                  <a:schemeClr val="bg2">
                    <a:lumMod val="25000"/>
                  </a:schemeClr>
                </a:solidFill>
                <a:latin typeface="Futura Medium" panose="020B0602020204020303" pitchFamily="34" charset="-79"/>
                <a:ea typeface="Dotum" panose="020B0600000101010101" pitchFamily="34" charset="-127"/>
                <a:cs typeface="Futura Medium" panose="020B0602020204020303" pitchFamily="34" charset="-79"/>
              </a:rPr>
              <a:t>CLASSIFICATION</a:t>
            </a:r>
          </a:p>
        </p:txBody>
      </p:sp>
      <p:pic>
        <p:nvPicPr>
          <p:cNvPr id="7" name="Picture 6">
            <a:extLst>
              <a:ext uri="{FF2B5EF4-FFF2-40B4-BE49-F238E27FC236}">
                <a16:creationId xmlns:a16="http://schemas.microsoft.com/office/drawing/2014/main" id="{5DFCDB6A-A86F-5245-9313-20A3C543A079}"/>
              </a:ext>
            </a:extLst>
          </p:cNvPr>
          <p:cNvPicPr>
            <a:picLocks noChangeAspect="1"/>
          </p:cNvPicPr>
          <p:nvPr/>
        </p:nvPicPr>
        <p:blipFill>
          <a:blip r:embed="rId3"/>
          <a:stretch>
            <a:fillRect/>
          </a:stretch>
        </p:blipFill>
        <p:spPr>
          <a:xfrm>
            <a:off x="153245" y="6199643"/>
            <a:ext cx="596698" cy="596698"/>
          </a:xfrm>
          <a:prstGeom prst="rect">
            <a:avLst/>
          </a:prstGeom>
        </p:spPr>
      </p:pic>
      <p:pic>
        <p:nvPicPr>
          <p:cNvPr id="10" name="Picture 9">
            <a:extLst>
              <a:ext uri="{FF2B5EF4-FFF2-40B4-BE49-F238E27FC236}">
                <a16:creationId xmlns:a16="http://schemas.microsoft.com/office/drawing/2014/main" id="{BC30AA05-2E2E-724B-B423-F6888727CDA1}"/>
              </a:ext>
            </a:extLst>
          </p:cNvPr>
          <p:cNvPicPr>
            <a:picLocks noChangeAspect="1"/>
          </p:cNvPicPr>
          <p:nvPr/>
        </p:nvPicPr>
        <p:blipFill rotWithShape="1">
          <a:blip r:embed="rId4"/>
          <a:srcRect l="21236" t="60880" r="21153"/>
          <a:stretch/>
        </p:blipFill>
        <p:spPr>
          <a:xfrm>
            <a:off x="749943" y="6285028"/>
            <a:ext cx="627251" cy="425928"/>
          </a:xfrm>
          <a:prstGeom prst="rect">
            <a:avLst/>
          </a:prstGeom>
        </p:spPr>
      </p:pic>
      <p:pic>
        <p:nvPicPr>
          <p:cNvPr id="24" name="Picture 23" descr="A picture containing object&#13;&#10;&#13;&#10;Description automatically generated">
            <a:extLst>
              <a:ext uri="{FF2B5EF4-FFF2-40B4-BE49-F238E27FC236}">
                <a16:creationId xmlns:a16="http://schemas.microsoft.com/office/drawing/2014/main" id="{37628F9D-EC9C-5148-80EA-B8528E98DFB4}"/>
              </a:ext>
            </a:extLst>
          </p:cNvPr>
          <p:cNvPicPr>
            <a:picLocks noChangeAspect="1"/>
          </p:cNvPicPr>
          <p:nvPr/>
        </p:nvPicPr>
        <p:blipFill>
          <a:blip r:embed="rId5">
            <a:biLevel thresh="50000"/>
          </a:blip>
          <a:stretch>
            <a:fillRect/>
          </a:stretch>
        </p:blipFill>
        <p:spPr>
          <a:xfrm>
            <a:off x="1749554" y="6271003"/>
            <a:ext cx="2471715" cy="457267"/>
          </a:xfrm>
          <a:prstGeom prst="rect">
            <a:avLst/>
          </a:prstGeom>
        </p:spPr>
      </p:pic>
      <p:sp>
        <p:nvSpPr>
          <p:cNvPr id="8" name="Rectangle 7">
            <a:extLst>
              <a:ext uri="{FF2B5EF4-FFF2-40B4-BE49-F238E27FC236}">
                <a16:creationId xmlns:a16="http://schemas.microsoft.com/office/drawing/2014/main" id="{46F67542-79D3-B24F-A9FB-6105BCAFF0D9}"/>
              </a:ext>
            </a:extLst>
          </p:cNvPr>
          <p:cNvSpPr/>
          <p:nvPr/>
        </p:nvSpPr>
        <p:spPr>
          <a:xfrm>
            <a:off x="3718231" y="1458591"/>
            <a:ext cx="4755534" cy="584775"/>
          </a:xfrm>
          <a:prstGeom prst="rect">
            <a:avLst/>
          </a:prstGeom>
        </p:spPr>
        <p:txBody>
          <a:bodyPr wrap="square">
            <a:spAutoFit/>
          </a:bodyPr>
          <a:lstStyle/>
          <a:p>
            <a:pPr algn="ctr"/>
            <a:r>
              <a:rPr lang="en-US" sz="3200" dirty="0">
                <a:solidFill>
                  <a:srgbClr val="007B76"/>
                </a:solidFill>
                <a:latin typeface="Futura Medium" panose="020B0602020204020303" pitchFamily="34" charset="-79"/>
                <a:ea typeface="Dotum" panose="020B0600000101010101" pitchFamily="34" charset="-127"/>
                <a:cs typeface="Futura Medium" panose="020B0602020204020303" pitchFamily="34" charset="-79"/>
              </a:rPr>
              <a:t>Is this a credible threat?</a:t>
            </a:r>
          </a:p>
        </p:txBody>
      </p:sp>
      <p:pic>
        <p:nvPicPr>
          <p:cNvPr id="6" name="Picture 5">
            <a:extLst>
              <a:ext uri="{FF2B5EF4-FFF2-40B4-BE49-F238E27FC236}">
                <a16:creationId xmlns:a16="http://schemas.microsoft.com/office/drawing/2014/main" id="{AF2CB9FD-0703-524B-9124-C01FDC26B8AA}"/>
              </a:ext>
            </a:extLst>
          </p:cNvPr>
          <p:cNvPicPr>
            <a:picLocks noChangeAspect="1"/>
          </p:cNvPicPr>
          <p:nvPr/>
        </p:nvPicPr>
        <p:blipFill>
          <a:blip r:embed="rId6"/>
          <a:stretch>
            <a:fillRect/>
          </a:stretch>
        </p:blipFill>
        <p:spPr>
          <a:xfrm>
            <a:off x="1063568" y="2798301"/>
            <a:ext cx="10092086" cy="1613443"/>
          </a:xfrm>
          <a:prstGeom prst="rect">
            <a:avLst/>
          </a:prstGeom>
          <a:ln>
            <a:noFill/>
          </a:ln>
        </p:spPr>
      </p:pic>
    </p:spTree>
    <p:extLst>
      <p:ext uri="{BB962C8B-B14F-4D97-AF65-F5344CB8AC3E}">
        <p14:creationId xmlns:p14="http://schemas.microsoft.com/office/powerpoint/2010/main" val="740806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FCDB6A-A86F-5245-9313-20A3C543A079}"/>
              </a:ext>
            </a:extLst>
          </p:cNvPr>
          <p:cNvPicPr>
            <a:picLocks noChangeAspect="1"/>
          </p:cNvPicPr>
          <p:nvPr/>
        </p:nvPicPr>
        <p:blipFill>
          <a:blip r:embed="rId3"/>
          <a:stretch>
            <a:fillRect/>
          </a:stretch>
        </p:blipFill>
        <p:spPr>
          <a:xfrm>
            <a:off x="153245" y="6199643"/>
            <a:ext cx="596698" cy="596698"/>
          </a:xfrm>
          <a:prstGeom prst="rect">
            <a:avLst/>
          </a:prstGeom>
        </p:spPr>
      </p:pic>
      <p:pic>
        <p:nvPicPr>
          <p:cNvPr id="10" name="Picture 9">
            <a:extLst>
              <a:ext uri="{FF2B5EF4-FFF2-40B4-BE49-F238E27FC236}">
                <a16:creationId xmlns:a16="http://schemas.microsoft.com/office/drawing/2014/main" id="{BC30AA05-2E2E-724B-B423-F6888727CDA1}"/>
              </a:ext>
            </a:extLst>
          </p:cNvPr>
          <p:cNvPicPr>
            <a:picLocks noChangeAspect="1"/>
          </p:cNvPicPr>
          <p:nvPr/>
        </p:nvPicPr>
        <p:blipFill rotWithShape="1">
          <a:blip r:embed="rId4"/>
          <a:srcRect l="21236" t="60880" r="21153"/>
          <a:stretch/>
        </p:blipFill>
        <p:spPr>
          <a:xfrm>
            <a:off x="749943" y="6285028"/>
            <a:ext cx="627251" cy="425928"/>
          </a:xfrm>
          <a:prstGeom prst="rect">
            <a:avLst/>
          </a:prstGeom>
        </p:spPr>
      </p:pic>
      <p:pic>
        <p:nvPicPr>
          <p:cNvPr id="24" name="Picture 23" descr="A picture containing object&#13;&#10;&#13;&#10;Description automatically generated">
            <a:extLst>
              <a:ext uri="{FF2B5EF4-FFF2-40B4-BE49-F238E27FC236}">
                <a16:creationId xmlns:a16="http://schemas.microsoft.com/office/drawing/2014/main" id="{37628F9D-EC9C-5148-80EA-B8528E98DFB4}"/>
              </a:ext>
            </a:extLst>
          </p:cNvPr>
          <p:cNvPicPr>
            <a:picLocks noChangeAspect="1"/>
          </p:cNvPicPr>
          <p:nvPr/>
        </p:nvPicPr>
        <p:blipFill>
          <a:blip r:embed="rId5">
            <a:biLevel thresh="50000"/>
          </a:blip>
          <a:stretch>
            <a:fillRect/>
          </a:stretch>
        </p:blipFill>
        <p:spPr>
          <a:xfrm>
            <a:off x="1749554" y="6271003"/>
            <a:ext cx="2471715" cy="457267"/>
          </a:xfrm>
          <a:prstGeom prst="rect">
            <a:avLst/>
          </a:prstGeom>
        </p:spPr>
      </p:pic>
      <p:pic>
        <p:nvPicPr>
          <p:cNvPr id="9" name="Picture 8" descr="A screenshot of a cell phone&#13;&#10;&#13;&#10;Description automatically generated">
            <a:extLst>
              <a:ext uri="{FF2B5EF4-FFF2-40B4-BE49-F238E27FC236}">
                <a16:creationId xmlns:a16="http://schemas.microsoft.com/office/drawing/2014/main" id="{037230C8-CFEA-7141-ACD6-C13C06DE42D3}"/>
              </a:ext>
            </a:extLst>
          </p:cNvPr>
          <p:cNvPicPr>
            <a:picLocks noChangeAspect="1"/>
          </p:cNvPicPr>
          <p:nvPr/>
        </p:nvPicPr>
        <p:blipFill rotWithShape="1">
          <a:blip r:embed="rId6"/>
          <a:srcRect t="12091" b="1891"/>
          <a:stretch/>
        </p:blipFill>
        <p:spPr>
          <a:xfrm>
            <a:off x="381000" y="147044"/>
            <a:ext cx="11430000" cy="5899127"/>
          </a:xfrm>
          <a:prstGeom prst="roundRect">
            <a:avLst>
              <a:gd name="adj" fmla="val 8594"/>
            </a:avLst>
          </a:prstGeom>
          <a:solidFill>
            <a:srgbClr val="FFFFFF">
              <a:shade val="85000"/>
            </a:srgbClr>
          </a:solidFill>
          <a:ln>
            <a:noFill/>
          </a:ln>
          <a:effectLst>
            <a:reflection blurRad="12700" endPos="0" dist="5000" dir="5400000" sy="-100000" algn="bl" rotWithShape="0"/>
          </a:effectLst>
        </p:spPr>
      </p:pic>
    </p:spTree>
    <p:extLst>
      <p:ext uri="{BB962C8B-B14F-4D97-AF65-F5344CB8AC3E}">
        <p14:creationId xmlns:p14="http://schemas.microsoft.com/office/powerpoint/2010/main" val="2868207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FCDB6A-A86F-5245-9313-20A3C543A079}"/>
              </a:ext>
            </a:extLst>
          </p:cNvPr>
          <p:cNvPicPr>
            <a:picLocks noChangeAspect="1"/>
          </p:cNvPicPr>
          <p:nvPr/>
        </p:nvPicPr>
        <p:blipFill>
          <a:blip r:embed="rId3"/>
          <a:stretch>
            <a:fillRect/>
          </a:stretch>
        </p:blipFill>
        <p:spPr>
          <a:xfrm>
            <a:off x="153245" y="6199643"/>
            <a:ext cx="596698" cy="596698"/>
          </a:xfrm>
          <a:prstGeom prst="rect">
            <a:avLst/>
          </a:prstGeom>
        </p:spPr>
      </p:pic>
      <p:pic>
        <p:nvPicPr>
          <p:cNvPr id="10" name="Picture 9">
            <a:extLst>
              <a:ext uri="{FF2B5EF4-FFF2-40B4-BE49-F238E27FC236}">
                <a16:creationId xmlns:a16="http://schemas.microsoft.com/office/drawing/2014/main" id="{BC30AA05-2E2E-724B-B423-F6888727CDA1}"/>
              </a:ext>
            </a:extLst>
          </p:cNvPr>
          <p:cNvPicPr>
            <a:picLocks noChangeAspect="1"/>
          </p:cNvPicPr>
          <p:nvPr/>
        </p:nvPicPr>
        <p:blipFill rotWithShape="1">
          <a:blip r:embed="rId4"/>
          <a:srcRect l="21236" t="60880" r="21153"/>
          <a:stretch/>
        </p:blipFill>
        <p:spPr>
          <a:xfrm>
            <a:off x="749943" y="6285028"/>
            <a:ext cx="627251" cy="425928"/>
          </a:xfrm>
          <a:prstGeom prst="rect">
            <a:avLst/>
          </a:prstGeom>
        </p:spPr>
      </p:pic>
      <p:pic>
        <p:nvPicPr>
          <p:cNvPr id="24" name="Picture 23" descr="A picture containing object&#13;&#10;&#13;&#10;Description automatically generated">
            <a:extLst>
              <a:ext uri="{FF2B5EF4-FFF2-40B4-BE49-F238E27FC236}">
                <a16:creationId xmlns:a16="http://schemas.microsoft.com/office/drawing/2014/main" id="{37628F9D-EC9C-5148-80EA-B8528E98DFB4}"/>
              </a:ext>
            </a:extLst>
          </p:cNvPr>
          <p:cNvPicPr>
            <a:picLocks noChangeAspect="1"/>
          </p:cNvPicPr>
          <p:nvPr/>
        </p:nvPicPr>
        <p:blipFill>
          <a:blip r:embed="rId5">
            <a:biLevel thresh="50000"/>
          </a:blip>
          <a:stretch>
            <a:fillRect/>
          </a:stretch>
        </p:blipFill>
        <p:spPr>
          <a:xfrm>
            <a:off x="1749554" y="6271003"/>
            <a:ext cx="2471715" cy="457267"/>
          </a:xfrm>
          <a:prstGeom prst="rect">
            <a:avLst/>
          </a:prstGeom>
        </p:spPr>
      </p:pic>
      <p:pic>
        <p:nvPicPr>
          <p:cNvPr id="9" name="Picture 8">
            <a:extLst>
              <a:ext uri="{FF2B5EF4-FFF2-40B4-BE49-F238E27FC236}">
                <a16:creationId xmlns:a16="http://schemas.microsoft.com/office/drawing/2014/main" id="{037230C8-CFEA-7141-ACD6-C13C06DE42D3}"/>
              </a:ext>
            </a:extLst>
          </p:cNvPr>
          <p:cNvPicPr>
            <a:picLocks noChangeAspect="1"/>
          </p:cNvPicPr>
          <p:nvPr/>
        </p:nvPicPr>
        <p:blipFill>
          <a:blip r:embed="rId6"/>
          <a:srcRect/>
          <a:stretch/>
        </p:blipFill>
        <p:spPr>
          <a:xfrm>
            <a:off x="845941" y="147044"/>
            <a:ext cx="10500117" cy="5899127"/>
          </a:xfrm>
          <a:prstGeom prst="roundRect">
            <a:avLst>
              <a:gd name="adj" fmla="val 8594"/>
            </a:avLst>
          </a:prstGeom>
          <a:solidFill>
            <a:srgbClr val="FFFFFF">
              <a:shade val="85000"/>
            </a:srgbClr>
          </a:solidFill>
          <a:ln>
            <a:noFill/>
          </a:ln>
          <a:effectLst>
            <a:reflection blurRad="12700" endPos="0" dist="5000" dir="5400000" sy="-100000" algn="bl" rotWithShape="0"/>
          </a:effectLst>
        </p:spPr>
      </p:pic>
    </p:spTree>
    <p:extLst>
      <p:ext uri="{BB962C8B-B14F-4D97-AF65-F5344CB8AC3E}">
        <p14:creationId xmlns:p14="http://schemas.microsoft.com/office/powerpoint/2010/main" val="343869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7973</TotalTime>
  <Words>2319</Words>
  <Application>Microsoft Macintosh PowerPoint</Application>
  <PresentationFormat>Widescreen</PresentationFormat>
  <Paragraphs>213</Paragraphs>
  <Slides>19</Slides>
  <Notes>19</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Courier New</vt:lpstr>
      <vt:lpstr>Dubai</vt:lpstr>
      <vt:lpstr>Futura Medium</vt:lpstr>
      <vt:lpstr>Office Theme</vt:lpstr>
      <vt:lpstr>ARTIFICIAL INTELLIGENCE &amp; INCLUSION:</vt:lpstr>
      <vt:lpstr>PowerPoint Presentation</vt:lpstr>
      <vt:lpstr>PowerPoint Presentation</vt:lpstr>
      <vt:lpstr>SOCIAL MEDIA DATA</vt:lpstr>
      <vt:lpstr>UNSTRUCTURED DATA</vt:lpstr>
      <vt:lpstr>CLASSIFICATION</vt:lpstr>
      <vt:lpstr>CLASSIFICATION</vt:lpstr>
      <vt:lpstr>PowerPoint Presentation</vt:lpstr>
      <vt:lpstr>PowerPoint Presentation</vt:lpstr>
      <vt:lpstr>DOMAIN EXPERTS</vt:lpstr>
      <vt:lpstr>VISION</vt:lpstr>
      <vt:lpstr>COMPUTATIONAL WORK</vt:lpstr>
      <vt:lpstr>CHICAGO DATA</vt:lpstr>
      <vt:lpstr>DOMAIN EXPERT INTEGRATION PROCESS</vt:lpstr>
      <vt:lpstr>REFERENCING OFFLINE CONTEXT</vt:lpstr>
      <vt:lpstr>EMOJIS</vt:lpstr>
      <vt:lpstr>ETHICS</vt:lpstr>
      <vt:lpstr>MOVING FORWARD</vt:lpstr>
      <vt:lpstr>We would like to express our gratitude to our domain experts, Kevin and Danny, for providing their insights and sharing their experiences. We would also like to thank our community partners, Eddie Bocanegra and Meg Helder for their support and input on this study.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&amp; INCLUSION:</dc:title>
  <dc:creator>William Frey</dc:creator>
  <cp:lastModifiedBy>William Frey</cp:lastModifiedBy>
  <cp:revision>193</cp:revision>
  <dcterms:created xsi:type="dcterms:W3CDTF">2019-01-02T04:12:40Z</dcterms:created>
  <dcterms:modified xsi:type="dcterms:W3CDTF">2019-06-27T04:18:42Z</dcterms:modified>
</cp:coreProperties>
</file>